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80" r:id="rId2"/>
  </p:sldMasterIdLst>
  <p:notesMasterIdLst>
    <p:notesMasterId r:id="rId17"/>
  </p:notesMasterIdLst>
  <p:sldIdLst>
    <p:sldId id="256" r:id="rId3"/>
    <p:sldId id="257" r:id="rId4"/>
    <p:sldId id="272" r:id="rId5"/>
    <p:sldId id="273" r:id="rId6"/>
    <p:sldId id="274" r:id="rId7"/>
    <p:sldId id="275" r:id="rId8"/>
    <p:sldId id="276" r:id="rId9"/>
    <p:sldId id="277" r:id="rId10"/>
    <p:sldId id="278" r:id="rId11"/>
    <p:sldId id="279" r:id="rId12"/>
    <p:sldId id="280" r:id="rId13"/>
    <p:sldId id="281" r:id="rId14"/>
    <p:sldId id="282" r:id="rId15"/>
    <p:sldId id="283"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875C0DA6-F88F-46E5-888E-3A3E01483F40}" type="datetimeFigureOut">
              <a:rPr lang="fa-IR" smtClean="0"/>
              <a:t>20/07/1442</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4E02195-83AF-471F-B43B-20B3683EA7D4}" type="slidenum">
              <a:rPr lang="fa-IR" smtClean="0"/>
              <a:t>‹#›</a:t>
            </a:fld>
            <a:endParaRPr lang="fa-IR"/>
          </a:p>
        </p:txBody>
      </p:sp>
    </p:spTree>
    <p:extLst>
      <p:ext uri="{BB962C8B-B14F-4D97-AF65-F5344CB8AC3E}">
        <p14:creationId xmlns:p14="http://schemas.microsoft.com/office/powerpoint/2010/main" val="353461043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ar-SA" sz="1200" b="0" i="0" u="none"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در این فرایند پیشنهادی </a:t>
            </a:r>
            <a:r>
              <a:rPr kumimoji="0" lang="ar-SA" sz="1200" b="0" i="0" u="sng"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برای برنامه ریزی به خصوص در عرصه های آمایش سرزمین، شناخت وضع موجود، پایه فرایند برنامه ریزی</a:t>
            </a:r>
            <a:r>
              <a:rPr kumimoji="0" lang="ar-SA" sz="1200" b="0" i="0" u="none"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 است و براساس این </a:t>
            </a:r>
            <a:r>
              <a:rPr kumimoji="0" lang="ar-SA" sz="1200" b="0" i="0" u="sng"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شناخت مسائل کلیدی مناطق اعم از توانمندی ها، ضعف ها، قابلیت ها و محدودیت ها استخراج شده</a:t>
            </a:r>
            <a:r>
              <a:rPr kumimoji="0" lang="ar-SA" sz="1200" b="0" i="0" u="none"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 و در مرحله سوم </a:t>
            </a:r>
            <a:r>
              <a:rPr kumimoji="0" lang="ar-SA" sz="1200" b="0" i="0" u="sng" strike="noStrike" kern="1200" cap="none" spc="0" normalizeH="0" baseline="0" noProof="0" dirty="0" smtClean="0">
                <a:ln>
                  <a:noFill/>
                </a:ln>
                <a:solidFill>
                  <a:prstClr val="black"/>
                </a:solidFill>
                <a:effectLst/>
                <a:uLnTx/>
                <a:uFillTx/>
                <a:latin typeface="Corbel"/>
                <a:ea typeface="+mn-ea"/>
                <a:cs typeface="B Homa" panose="00000400000000000000" pitchFamily="2" charset="-78"/>
              </a:rPr>
              <a:t>در خصوص مسائل کلیدی منطقه مورد مطالعه، آینده پژوهی کلی و مناسب در سطوح جهانی و ملی انجام و به ترسیم چشم انداز و تعیین حوزه های هدف منجر می گردد.</a:t>
            </a:r>
            <a:endParaRPr kumimoji="0" lang="en-US" sz="1200" b="0" i="0" u="sng" strike="noStrike" kern="1200" cap="none" spc="0" normalizeH="0" baseline="0" noProof="0" dirty="0" smtClean="0">
              <a:ln>
                <a:noFill/>
              </a:ln>
              <a:solidFill>
                <a:prstClr val="black"/>
              </a:solidFill>
              <a:effectLst/>
              <a:uLnTx/>
              <a:uFillTx/>
              <a:latin typeface="Corbel"/>
              <a:ea typeface="+mn-ea"/>
              <a:cs typeface="B Homa" panose="00000400000000000000" pitchFamily="2" charset="-78"/>
            </a:endParaRPr>
          </a:p>
          <a:p>
            <a:pPr algn="r"/>
            <a:endParaRPr lang="en-US" dirty="0"/>
          </a:p>
        </p:txBody>
      </p:sp>
      <p:sp>
        <p:nvSpPr>
          <p:cNvPr id="4" name="Slide Number Placeholder 3"/>
          <p:cNvSpPr>
            <a:spLocks noGrp="1"/>
          </p:cNvSpPr>
          <p:nvPr>
            <p:ph type="sldNum" sz="quarter" idx="10"/>
          </p:nvPr>
        </p:nvSpPr>
        <p:spPr/>
        <p:txBody>
          <a:bodyPr/>
          <a:lstStyle/>
          <a:p>
            <a:fld id="{78603BB6-7CFF-44CC-9EDE-688954DF7EDD}"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74987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fa-IR" dirty="0" smtClean="0"/>
              <a:t>این</a:t>
            </a:r>
            <a:r>
              <a:rPr lang="fa-IR" baseline="0" dirty="0" smtClean="0"/>
              <a:t> نرم افزار برای تسهیل در امر پردازش اطلاعات کیفی در پروژه هایی است که ماهیت میان رشته ای دارند  و نیاز است تا نظرات خبرگان که مشخصا داده های کیفی هستند در پروژه های اینده پژوهی بکار گرفته شوند.</a:t>
            </a:r>
          </a:p>
          <a:p>
            <a:pPr algn="r"/>
            <a:endParaRPr lang="en-US" dirty="0"/>
          </a:p>
        </p:txBody>
      </p:sp>
      <p:sp>
        <p:nvSpPr>
          <p:cNvPr id="4" name="Slide Number Placeholder 3"/>
          <p:cNvSpPr>
            <a:spLocks noGrp="1"/>
          </p:cNvSpPr>
          <p:nvPr>
            <p:ph type="sldNum" sz="quarter" idx="10"/>
          </p:nvPr>
        </p:nvSpPr>
        <p:spPr/>
        <p:txBody>
          <a:bodyPr/>
          <a:lstStyle/>
          <a:p>
            <a:fld id="{78603BB6-7CFF-44CC-9EDE-688954DF7EDD}"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267896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a:solidFill>
                  <a:schemeClr val="tx2"/>
                </a:solidFill>
                <a:effectLst/>
                <a:latin typeface="+mn-lt"/>
                <a:ea typeface="+mn-ea"/>
                <a:cs typeface="+mn-cs"/>
              </a:rPr>
              <a:t>ساخت یک سناریوی کلی نیازمند شناسایی شرایطی از متغیرهااست که بوسیله شبکه روابط متقابل بین آنها تقویت می شود.</a:t>
            </a:r>
            <a:endParaRPr lang="en-US" sz="1200" kern="1200" dirty="0">
              <a:solidFill>
                <a:schemeClr val="tx2"/>
              </a:solidFill>
              <a:effectLst/>
              <a:latin typeface="+mn-lt"/>
              <a:ea typeface="+mn-ea"/>
              <a:cs typeface="+mn-cs"/>
            </a:endParaRPr>
          </a:p>
          <a:p>
            <a:pPr algn="r" rtl="1"/>
            <a:r>
              <a:rPr lang="ar-SA" sz="1200" u="sng" kern="1200" dirty="0">
                <a:solidFill>
                  <a:schemeClr val="tx2"/>
                </a:solidFill>
                <a:effectLst/>
                <a:latin typeface="+mn-lt"/>
                <a:ea typeface="+mn-ea"/>
                <a:cs typeface="+mn-cs"/>
              </a:rPr>
              <a:t>تحلیل اثر متقابل(</a:t>
            </a:r>
            <a:r>
              <a:rPr lang="en-US" sz="1200" u="sng" kern="1200" dirty="0">
                <a:solidFill>
                  <a:schemeClr val="tx2"/>
                </a:solidFill>
                <a:effectLst/>
                <a:latin typeface="+mn-lt"/>
                <a:ea typeface="+mn-ea"/>
                <a:cs typeface="+mn-cs"/>
              </a:rPr>
              <a:t>Cross Impact Analysis</a:t>
            </a:r>
            <a:r>
              <a:rPr lang="fa-IR" sz="1200" u="sng" kern="1200" dirty="0">
                <a:solidFill>
                  <a:schemeClr val="tx2"/>
                </a:solidFill>
                <a:effectLst/>
                <a:latin typeface="+mn-lt"/>
                <a:ea typeface="+mn-ea"/>
                <a:cs typeface="+mn-cs"/>
              </a:rPr>
              <a:t>)،</a:t>
            </a:r>
            <a:r>
              <a:rPr lang="fa-IR" sz="1200" kern="1200" dirty="0">
                <a:solidFill>
                  <a:schemeClr val="tx2"/>
                </a:solidFill>
                <a:effectLst/>
                <a:latin typeface="+mn-lt"/>
                <a:ea typeface="+mn-ea"/>
                <a:cs typeface="+mn-cs"/>
              </a:rPr>
              <a:t> تکنیکی است برای ساختن </a:t>
            </a:r>
            <a:r>
              <a:rPr lang="fa-IR" sz="1200" u="sng" kern="1200" dirty="0">
                <a:solidFill>
                  <a:schemeClr val="tx2"/>
                </a:solidFill>
                <a:effectLst/>
                <a:latin typeface="+mn-lt"/>
                <a:ea typeface="+mn-ea"/>
                <a:cs typeface="+mn-cs"/>
              </a:rPr>
              <a:t>سیستمی سازگار از احتمالات براساس نظر کارشناسان </a:t>
            </a:r>
            <a:r>
              <a:rPr lang="fa-IR" sz="1200" kern="1200" dirty="0">
                <a:solidFill>
                  <a:schemeClr val="tx2"/>
                </a:solidFill>
                <a:effectLst/>
                <a:latin typeface="+mn-lt"/>
                <a:ea typeface="+mn-ea"/>
                <a:cs typeface="+mn-cs"/>
              </a:rPr>
              <a:t>که این احتمالات در نتیجه مجموعه ای از رویدادهای وابسته شکل میگیرند و براساس این روش ماتریسی از احتمالات شکل میگیرد که می تواند از طریق نرم افزارهای خاصی مثل سناریوویزارد، مورد تحلیل ریاضی قرار بگیرد و احتمال وقوع هر گزینه برآورد شود که موفقیت این روش در سایه تحلیل نظام مند از روابط متقابل توسعه های احتمالی آینده است.</a:t>
            </a:r>
            <a:endParaRPr lang="en-US" sz="1200" kern="1200" dirty="0">
              <a:solidFill>
                <a:schemeClr val="tx2"/>
              </a:solidFill>
              <a:effectLst/>
              <a:latin typeface="+mn-lt"/>
              <a:ea typeface="+mn-ea"/>
              <a:cs typeface="+mn-cs"/>
            </a:endParaRPr>
          </a:p>
          <a:p>
            <a:pPr algn="r" rtl="1"/>
            <a:r>
              <a:rPr lang="fa-IR" sz="1200" u="sng" kern="1200" dirty="0">
                <a:solidFill>
                  <a:schemeClr val="tx2"/>
                </a:solidFill>
                <a:effectLst/>
                <a:latin typeface="+mn-lt"/>
                <a:ea typeface="+mn-ea"/>
                <a:cs typeface="+mn-cs"/>
              </a:rPr>
              <a:t>با توجه به نوع روابط و میزان </a:t>
            </a:r>
            <a:r>
              <a:rPr lang="fa-IR" sz="1200" u="sng" kern="1200" dirty="0" smtClean="0">
                <a:solidFill>
                  <a:schemeClr val="tx2"/>
                </a:solidFill>
                <a:effectLst/>
                <a:latin typeface="+mn-lt"/>
                <a:ea typeface="+mn-ea"/>
                <a:cs typeface="+mn-cs"/>
              </a:rPr>
              <a:t>اثر </a:t>
            </a:r>
            <a:r>
              <a:rPr lang="fa-IR" sz="1200" u="sng" kern="1200" dirty="0">
                <a:solidFill>
                  <a:schemeClr val="tx2"/>
                </a:solidFill>
                <a:effectLst/>
                <a:latin typeface="+mn-lt"/>
                <a:ea typeface="+mn-ea"/>
                <a:cs typeface="+mn-cs"/>
              </a:rPr>
              <a:t>بخشی میتوان از اجزا یا کل اجزای این شبکه را به یکدیگر متصل کرد. ممکن است روابط اثرگذاری به صورت یکطرفه یا دو طرفه باشد.</a:t>
            </a:r>
            <a:endParaRPr lang="en-US" sz="1200" kern="1200" dirty="0">
              <a:solidFill>
                <a:schemeClr val="tx2"/>
              </a:solidFill>
              <a:effectLst/>
              <a:latin typeface="+mn-lt"/>
              <a:ea typeface="+mn-ea"/>
              <a:cs typeface="+mn-cs"/>
            </a:endParaRPr>
          </a:p>
          <a:p>
            <a:pPr algn="r" rtl="1"/>
            <a:r>
              <a:rPr lang="fa-IR" sz="1200" kern="1200" dirty="0">
                <a:solidFill>
                  <a:schemeClr val="tx2"/>
                </a:solidFill>
                <a:effectLst/>
                <a:latin typeface="+mn-lt"/>
                <a:ea typeface="+mn-ea"/>
                <a:cs typeface="+mn-cs"/>
              </a:rPr>
              <a:t>به عنوان نمونه هر تغییری در وضعیت احتمالی </a:t>
            </a:r>
            <a:r>
              <a:rPr lang="en-US" sz="1200" kern="1200" dirty="0">
                <a:solidFill>
                  <a:schemeClr val="tx2"/>
                </a:solidFill>
                <a:effectLst/>
                <a:latin typeface="+mn-lt"/>
                <a:ea typeface="+mn-ea"/>
                <a:cs typeface="+mn-cs"/>
              </a:rPr>
              <a:t>D</a:t>
            </a:r>
            <a:r>
              <a:rPr lang="en-US" sz="1200" kern="1200" baseline="-25000" dirty="0">
                <a:solidFill>
                  <a:schemeClr val="tx2"/>
                </a:solidFill>
                <a:effectLst/>
                <a:latin typeface="+mn-lt"/>
                <a:ea typeface="+mn-ea"/>
                <a:cs typeface="+mn-cs"/>
              </a:rPr>
              <a:t>1 </a:t>
            </a:r>
            <a:r>
              <a:rPr lang="fa-IR" sz="1200" kern="1200" dirty="0">
                <a:solidFill>
                  <a:schemeClr val="tx2"/>
                </a:solidFill>
                <a:effectLst/>
                <a:latin typeface="+mn-lt"/>
                <a:ea typeface="+mn-ea"/>
                <a:cs typeface="+mn-cs"/>
              </a:rPr>
              <a:t>در صورت ثبات دیگر شرایط به تغییر وضعیت احتمالی </a:t>
            </a:r>
            <a:r>
              <a:rPr lang="en-US" sz="1200" kern="1200" dirty="0">
                <a:solidFill>
                  <a:schemeClr val="tx2"/>
                </a:solidFill>
                <a:effectLst/>
                <a:latin typeface="+mn-lt"/>
                <a:ea typeface="+mn-ea"/>
                <a:cs typeface="+mn-cs"/>
              </a:rPr>
              <a:t>D</a:t>
            </a:r>
            <a:r>
              <a:rPr lang="en-US" sz="1200" kern="1200" baseline="-25000" dirty="0">
                <a:solidFill>
                  <a:schemeClr val="tx2"/>
                </a:solidFill>
                <a:effectLst/>
                <a:latin typeface="+mn-lt"/>
                <a:ea typeface="+mn-ea"/>
                <a:cs typeface="+mn-cs"/>
              </a:rPr>
              <a:t>3 </a:t>
            </a:r>
            <a:r>
              <a:rPr lang="fa-IR" sz="1200" kern="1200" dirty="0">
                <a:solidFill>
                  <a:schemeClr val="tx2"/>
                </a:solidFill>
                <a:effectLst/>
                <a:latin typeface="+mn-lt"/>
                <a:ea typeface="+mn-ea"/>
                <a:cs typeface="+mn-cs"/>
              </a:rPr>
              <a:t>منجر خواهد گشت و سیستم به عنوان یک کل به سمت کل پیکربندی تمایل خواهد داشت که شبکه اثرها در یک روش با سازگاری داخلی به تعادل برسد که این </a:t>
            </a:r>
            <a:r>
              <a:rPr lang="fa-IR" sz="1200" u="sng" kern="1200" dirty="0">
                <a:solidFill>
                  <a:schemeClr val="tx2"/>
                </a:solidFill>
                <a:effectLst/>
                <a:latin typeface="+mn-lt"/>
                <a:ea typeface="+mn-ea"/>
                <a:cs typeface="+mn-cs"/>
              </a:rPr>
              <a:t>ماتریس ها به منظور استخراج نظر خبرگان</a:t>
            </a:r>
            <a:r>
              <a:rPr lang="fa-IR" sz="1200" kern="1200" dirty="0">
                <a:solidFill>
                  <a:schemeClr val="tx2"/>
                </a:solidFill>
                <a:effectLst/>
                <a:latin typeface="+mn-lt"/>
                <a:ea typeface="+mn-ea"/>
                <a:cs typeface="+mn-cs"/>
              </a:rPr>
              <a:t> درمورد اثر احتمال وقوع یک وضعیت احتمالی از یک عامل کلیدی برروی وضعیتی از عامل کلیدی دیگر </a:t>
            </a:r>
            <a:r>
              <a:rPr lang="fa-IR" sz="1200" u="sng" kern="1200" dirty="0">
                <a:solidFill>
                  <a:schemeClr val="tx2"/>
                </a:solidFill>
                <a:effectLst/>
                <a:latin typeface="+mn-lt"/>
                <a:ea typeface="+mn-ea"/>
                <a:cs typeface="+mn-cs"/>
              </a:rPr>
              <a:t>در قالب عبارت های کلامی مورد استفاده قرار میگیرند و نهایتا با محاسبه اثرات مستقیم و غیرمستقیم وضعیت های احتمالی بروی یکدیگر، سناریو های سازگار پیش روی سیستم مورد مطالعه استخراج می شوند.</a:t>
            </a:r>
            <a:endParaRPr lang="en-US" sz="1200" kern="1200" dirty="0">
              <a:solidFill>
                <a:schemeClr val="tx2"/>
              </a:solidFill>
              <a:effectLst/>
              <a:latin typeface="+mn-lt"/>
              <a:ea typeface="+mn-ea"/>
              <a:cs typeface="+mn-cs"/>
            </a:endParaRPr>
          </a:p>
          <a:p>
            <a:pPr algn="r"/>
            <a:endParaRPr lang="ar-SA" dirty="0"/>
          </a:p>
        </p:txBody>
      </p:sp>
      <p:sp>
        <p:nvSpPr>
          <p:cNvPr id="4" name="Slide Number Placeholder 3"/>
          <p:cNvSpPr>
            <a:spLocks noGrp="1"/>
          </p:cNvSpPr>
          <p:nvPr>
            <p:ph type="sldNum" sz="quarter" idx="10"/>
          </p:nvPr>
        </p:nvSpPr>
        <p:spPr/>
        <p:txBody>
          <a:bodyPr/>
          <a:lstStyle/>
          <a:p>
            <a:pPr>
              <a:defRPr/>
            </a:pPr>
            <a:fld id="{03266150-FA26-45B5-BF0B-186B42A09DC9}" type="slidenum">
              <a:rPr lang="ar-SA" smtClean="0">
                <a:solidFill>
                  <a:srgbClr val="652825"/>
                </a:solidFill>
                <a:latin typeface="Corbel"/>
                <a:cs typeface="Tahoma" panose="020B0604030504040204" pitchFamily="34" charset="0"/>
              </a:rPr>
              <a:pPr>
                <a:defRPr/>
              </a:pPr>
              <a:t>4</a:t>
            </a:fld>
            <a:endParaRPr lang="ar-SA">
              <a:solidFill>
                <a:srgbClr val="652825"/>
              </a:solidFill>
              <a:latin typeface="Corbel"/>
              <a:cs typeface="Tahoma" panose="020B0604030504040204" pitchFamily="34" charset="0"/>
            </a:endParaRPr>
          </a:p>
        </p:txBody>
      </p:sp>
    </p:spTree>
    <p:extLst>
      <p:ext uri="{BB962C8B-B14F-4D97-AF65-F5344CB8AC3E}">
        <p14:creationId xmlns:p14="http://schemas.microsoft.com/office/powerpoint/2010/main" val="1954868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pPr>
              <a:defRPr/>
            </a:pPr>
            <a:fld id="{03266150-FA26-45B5-BF0B-186B42A09DC9}" type="slidenum">
              <a:rPr lang="ar-SA" smtClean="0">
                <a:solidFill>
                  <a:srgbClr val="652825"/>
                </a:solidFill>
                <a:latin typeface="Corbel"/>
                <a:cs typeface="Tahoma" panose="020B0604030504040204" pitchFamily="34" charset="0"/>
              </a:rPr>
              <a:pPr>
                <a:defRPr/>
              </a:pPr>
              <a:t>10</a:t>
            </a:fld>
            <a:endParaRPr lang="ar-SA">
              <a:solidFill>
                <a:srgbClr val="652825"/>
              </a:solidFill>
              <a:latin typeface="Corbel"/>
              <a:cs typeface="Tahoma" panose="020B0604030504040204" pitchFamily="34" charset="0"/>
            </a:endParaRPr>
          </a:p>
        </p:txBody>
      </p:sp>
    </p:spTree>
    <p:extLst>
      <p:ext uri="{BB962C8B-B14F-4D97-AF65-F5344CB8AC3E}">
        <p14:creationId xmlns:p14="http://schemas.microsoft.com/office/powerpoint/2010/main" val="1132181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BACC7976-C3BD-4DAB-94A6-887E767A3074}" type="datetimeFigureOut">
              <a:rPr lang="fa-IR" smtClean="0"/>
              <a:t>20/07/1442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3771107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ACC7976-C3BD-4DAB-94A6-887E767A3074}" type="datetimeFigureOut">
              <a:rPr lang="fa-IR" smtClean="0"/>
              <a:t>20/07/1442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197729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ACC7976-C3BD-4DAB-94A6-887E767A3074}" type="datetimeFigureOut">
              <a:rPr lang="fa-IR" smtClean="0"/>
              <a:t>20/07/1442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1460400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883526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
        <p:nvSpPr>
          <p:cNvPr id="7" name="Rectangle 6">
            <a:extLst>
              <a:ext uri="{FF2B5EF4-FFF2-40B4-BE49-F238E27FC236}">
                <a16:creationId xmlns:a16="http://schemas.microsoft.com/office/drawing/2014/main" xmlns="" id="{209086E7-2BA2-49DF-BB23-01A2035D7C75}"/>
              </a:ext>
            </a:extLst>
          </p:cNvPr>
          <p:cNvSpPr/>
          <p:nvPr userDrawn="1"/>
        </p:nvSpPr>
        <p:spPr>
          <a:xfrm>
            <a:off x="10030532" y="1323220"/>
            <a:ext cx="2161468" cy="333082"/>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en-US" sz="1600" dirty="0" smtClean="0">
                <a:solidFill>
                  <a:prstClr val="white"/>
                </a:solidFill>
                <a:latin typeface="Algerian" panose="04020705040A02060702" pitchFamily="82" charset="0"/>
                <a:cs typeface="+mn-cs"/>
              </a:rPr>
              <a:t>Scenario</a:t>
            </a:r>
            <a:r>
              <a:rPr lang="en-US" sz="1600" baseline="0" dirty="0" smtClean="0">
                <a:solidFill>
                  <a:prstClr val="white"/>
                </a:solidFill>
                <a:latin typeface="Algerian" panose="04020705040A02060702" pitchFamily="82" charset="0"/>
                <a:cs typeface="+mn-cs"/>
              </a:rPr>
              <a:t> wizard</a:t>
            </a:r>
            <a:endParaRPr lang="ar-SA" sz="1600" dirty="0">
              <a:solidFill>
                <a:prstClr val="white"/>
              </a:solidFill>
              <a:latin typeface="Algerian" panose="04020705040A02060702" pitchFamily="82" charset="0"/>
              <a:cs typeface="Tahoma" panose="020B0604030504040204" pitchFamily="34" charset="0"/>
            </a:endParaRPr>
          </a:p>
        </p:txBody>
      </p:sp>
      <p:sp>
        <p:nvSpPr>
          <p:cNvPr id="8" name="Rectangle 7">
            <a:extLst>
              <a:ext uri="{FF2B5EF4-FFF2-40B4-BE49-F238E27FC236}">
                <a16:creationId xmlns:a16="http://schemas.microsoft.com/office/drawing/2014/main" xmlns="" id="{6A0D26B6-F2D7-40CE-A3E1-91527EEAC991}"/>
              </a:ext>
            </a:extLst>
          </p:cNvPr>
          <p:cNvSpPr/>
          <p:nvPr userDrawn="1"/>
        </p:nvSpPr>
        <p:spPr>
          <a:xfrm>
            <a:off x="10030533" y="1772816"/>
            <a:ext cx="2161468" cy="752588"/>
          </a:xfrm>
          <a:prstGeom prst="rect">
            <a:avLst/>
          </a:prstGeom>
          <a:solidFill>
            <a:srgbClr val="E3BEC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معرفی  و کاربرد</a:t>
            </a:r>
            <a:endParaRPr lang="ar-SA" sz="2800" b="1" dirty="0">
              <a:solidFill>
                <a:prstClr val="black">
                  <a:lumMod val="95000"/>
                  <a:lumOff val="5000"/>
                </a:prstClr>
              </a:solidFill>
              <a:latin typeface="Corbel"/>
              <a:cs typeface="B Homa" panose="00000400000000000000" pitchFamily="2" charset="-78"/>
            </a:endParaRPr>
          </a:p>
        </p:txBody>
      </p:sp>
      <p:sp>
        <p:nvSpPr>
          <p:cNvPr id="9" name="Rectangle 8">
            <a:extLst>
              <a:ext uri="{FF2B5EF4-FFF2-40B4-BE49-F238E27FC236}">
                <a16:creationId xmlns:a16="http://schemas.microsoft.com/office/drawing/2014/main" xmlns="" id="{A1B70836-80B5-4B81-9227-893D762459C9}"/>
              </a:ext>
            </a:extLst>
          </p:cNvPr>
          <p:cNvSpPr/>
          <p:nvPr userDrawn="1"/>
        </p:nvSpPr>
        <p:spPr>
          <a:xfrm>
            <a:off x="10030533" y="27271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مراحل </a:t>
            </a:r>
            <a:endParaRPr lang="ar-SA" sz="2800" b="1" dirty="0">
              <a:solidFill>
                <a:prstClr val="black">
                  <a:lumMod val="95000"/>
                  <a:lumOff val="5000"/>
                </a:prstClr>
              </a:solidFill>
              <a:latin typeface="Corbel"/>
              <a:cs typeface="B Homa" panose="00000400000000000000" pitchFamily="2" charset="-78"/>
            </a:endParaRPr>
          </a:p>
        </p:txBody>
      </p:sp>
      <p:sp>
        <p:nvSpPr>
          <p:cNvPr id="10" name="Rectangle 9">
            <a:extLst>
              <a:ext uri="{FF2B5EF4-FFF2-40B4-BE49-F238E27FC236}">
                <a16:creationId xmlns:a16="http://schemas.microsoft.com/office/drawing/2014/main" xmlns="" id="{C499A808-1EF2-449D-B599-8ED1A3251D22}"/>
              </a:ext>
            </a:extLst>
          </p:cNvPr>
          <p:cNvSpPr/>
          <p:nvPr userDrawn="1"/>
        </p:nvSpPr>
        <p:spPr>
          <a:xfrm>
            <a:off x="10030529" y="4760140"/>
            <a:ext cx="2134528" cy="823004"/>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نمونه</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موردی</a:t>
            </a:r>
            <a:endParaRPr lang="ar-SA" sz="2800" b="1" dirty="0">
              <a:solidFill>
                <a:prstClr val="black">
                  <a:lumMod val="95000"/>
                  <a:lumOff val="5000"/>
                </a:prstClr>
              </a:solidFill>
              <a:latin typeface="Corbel"/>
              <a:cs typeface="B Homa" panose="00000400000000000000" pitchFamily="2" charset="-78"/>
            </a:endParaRPr>
          </a:p>
        </p:txBody>
      </p:sp>
      <p:sp>
        <p:nvSpPr>
          <p:cNvPr id="11" name="Rectangle 10">
            <a:extLst>
              <a:ext uri="{FF2B5EF4-FFF2-40B4-BE49-F238E27FC236}">
                <a16:creationId xmlns:a16="http://schemas.microsoft.com/office/drawing/2014/main" xmlns="" id="{3C4DBF92-FF01-4876-A2EC-984DE4BC3782}"/>
              </a:ext>
            </a:extLst>
          </p:cNvPr>
          <p:cNvSpPr/>
          <p:nvPr userDrawn="1"/>
        </p:nvSpPr>
        <p:spPr>
          <a:xfrm>
            <a:off x="10017060" y="5876458"/>
            <a:ext cx="2161468" cy="752588"/>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نرم</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افزار</a:t>
            </a:r>
            <a:endParaRPr lang="ar-SA" sz="2800" b="1" dirty="0">
              <a:solidFill>
                <a:prstClr val="black">
                  <a:lumMod val="95000"/>
                  <a:lumOff val="5000"/>
                </a:prstClr>
              </a:solidFill>
              <a:latin typeface="Corbel"/>
              <a:cs typeface="B Homa" panose="00000400000000000000" pitchFamily="2" charset="-78"/>
            </a:endParaRPr>
          </a:p>
        </p:txBody>
      </p:sp>
      <p:sp>
        <p:nvSpPr>
          <p:cNvPr id="12" name="Rectangle 11">
            <a:extLst>
              <a:ext uri="{FF2B5EF4-FFF2-40B4-BE49-F238E27FC236}">
                <a16:creationId xmlns:a16="http://schemas.microsoft.com/office/drawing/2014/main" xmlns="" id="{2BFE3954-8F28-4BE8-825E-2762E1CB711E}"/>
              </a:ext>
            </a:extLst>
          </p:cNvPr>
          <p:cNvSpPr/>
          <p:nvPr userDrawn="1"/>
        </p:nvSpPr>
        <p:spPr>
          <a:xfrm>
            <a:off x="10017060" y="37840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خروجی مدل</a:t>
            </a:r>
            <a:endParaRPr lang="ar-SA" sz="2800" b="1" dirty="0">
              <a:solidFill>
                <a:prstClr val="black">
                  <a:lumMod val="95000"/>
                  <a:lumOff val="5000"/>
                </a:prstClr>
              </a:solidFill>
              <a:latin typeface="Corbel"/>
              <a:cs typeface="B Homa" panose="00000400000000000000" pitchFamily="2" charset="-78"/>
            </a:endParaRPr>
          </a:p>
        </p:txBody>
      </p:sp>
    </p:spTree>
    <p:extLst>
      <p:ext uri="{BB962C8B-B14F-4D97-AF65-F5344CB8AC3E}">
        <p14:creationId xmlns:p14="http://schemas.microsoft.com/office/powerpoint/2010/main" val="4291225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10891669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7" name="Slide Number Placeholder 6"/>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2458835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8" name="Footer Placeholder 7"/>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9" name="Slide Number Placeholder 8"/>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367868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4" name="Footer Placeholder 3"/>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5" name="Slide Number Placeholder 4"/>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3327913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3" name="Footer Placeholder 2"/>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4" name="Slide Number Placeholder 3"/>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3932043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7" name="Slide Number Placeholder 6"/>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233274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BACC7976-C3BD-4DAB-94A6-887E767A3074}" type="datetimeFigureOut">
              <a:rPr lang="fa-IR" smtClean="0"/>
              <a:t>20/07/1442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844137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6" name="Footer Placeholder 5"/>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7" name="Slide Number Placeholder 6"/>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3568596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415289548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6810680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102483510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rtl="0">
              <a:defRPr/>
            </a:pPr>
            <a:fld id="{52466975-C014-42E5-BFA6-B8D5FDD3B81F}" type="datetimeFigureOut">
              <a:rPr lang="en-US" smtClean="0">
                <a:solidFill>
                  <a:prstClr val="black"/>
                </a:solidFill>
                <a:latin typeface="Corbel"/>
              </a:rPr>
              <a:pPr algn="r" rtl="0">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rtl="0">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rtl="0">
              <a:defRPr/>
            </a:pPr>
            <a:fld id="{693B167E-EA96-4147-81DE-549160052C22}" type="slidenum">
              <a:rPr lang="en-US" sz="1100" smtClean="0">
                <a:solidFill>
                  <a:prstClr val="black"/>
                </a:solidFill>
                <a:latin typeface="Corbel"/>
              </a:rPr>
              <a:pPr algn="r" rtl="0">
                <a:defRPr/>
              </a:pPr>
              <a:t>‹#›</a:t>
            </a:fld>
            <a:endParaRPr lang="en-US" sz="1100">
              <a:solidFill>
                <a:prstClr val="black"/>
              </a:solidFill>
              <a:latin typeface="Corbe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27697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r" rtl="0">
              <a:defRPr/>
            </a:pPr>
            <a:fld id="{52466975-C014-42E5-BFA6-B8D5FDD3B81F}" type="datetimeFigureOut">
              <a:rPr lang="en-US" smtClean="0">
                <a:solidFill>
                  <a:prstClr val="black"/>
                </a:solidFill>
                <a:latin typeface="Corbel"/>
              </a:rPr>
              <a:pPr algn="r" rtl="0">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rtl="0">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rtl="0">
              <a:defRPr/>
            </a:pPr>
            <a:fld id="{693B167E-EA96-4147-81DE-549160052C22}" type="slidenum">
              <a:rPr lang="en-US" sz="1100" smtClean="0">
                <a:solidFill>
                  <a:prstClr val="black"/>
                </a:solidFill>
                <a:latin typeface="Corbel"/>
              </a:rPr>
              <a:pPr algn="r" rtl="0">
                <a:defRPr/>
              </a:pPr>
              <a:t>‹#›</a:t>
            </a:fld>
            <a:endParaRPr lang="en-US" sz="1100">
              <a:solidFill>
                <a:prstClr val="black"/>
              </a:solidFill>
              <a:latin typeface="Corbel"/>
            </a:endParaRPr>
          </a:p>
        </p:txBody>
      </p:sp>
    </p:spTree>
    <p:extLst>
      <p:ext uri="{BB962C8B-B14F-4D97-AF65-F5344CB8AC3E}">
        <p14:creationId xmlns:p14="http://schemas.microsoft.com/office/powerpoint/2010/main" val="39484620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3528228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6" name="Slide Number Placeholder 5"/>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Tree>
    <p:extLst>
      <p:ext uri="{BB962C8B-B14F-4D97-AF65-F5344CB8AC3E}">
        <p14:creationId xmlns:p14="http://schemas.microsoft.com/office/powerpoint/2010/main" val="134620858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258B59-DA3F-4802-9B39-6DE73E462890}"/>
              </a:ext>
            </a:extLst>
          </p:cNvPr>
          <p:cNvSpPr>
            <a:spLocks noGrp="1"/>
          </p:cNvSpPr>
          <p:nvPr>
            <p:ph type="title"/>
          </p:nvPr>
        </p:nvSpPr>
        <p:spPr/>
        <p:txBody>
          <a:bodyPr/>
          <a:lstStyle/>
          <a:p>
            <a:r>
              <a:rPr lang="en-US"/>
              <a:t>Click to edit Master title style</a:t>
            </a:r>
            <a:endParaRPr lang="ar-SA"/>
          </a:p>
        </p:txBody>
      </p:sp>
      <p:sp>
        <p:nvSpPr>
          <p:cNvPr id="3" name="Footer Placeholder 2">
            <a:extLst>
              <a:ext uri="{FF2B5EF4-FFF2-40B4-BE49-F238E27FC236}">
                <a16:creationId xmlns:a16="http://schemas.microsoft.com/office/drawing/2014/main" xmlns="" id="{9F31C9B6-4CFD-4045-A959-B12E48CA0BF6}"/>
              </a:ext>
            </a:extLst>
          </p:cNvPr>
          <p:cNvSpPr>
            <a:spLocks noGrp="1"/>
          </p:cNvSpPr>
          <p:nvPr>
            <p:ph type="ftr" sz="quarter" idx="10"/>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4" name="Date Placeholder 3">
            <a:extLst>
              <a:ext uri="{FF2B5EF4-FFF2-40B4-BE49-F238E27FC236}">
                <a16:creationId xmlns:a16="http://schemas.microsoft.com/office/drawing/2014/main" xmlns="" id="{78C5B6A0-99B1-4076-85BB-33B9942715A4}"/>
              </a:ext>
            </a:extLst>
          </p:cNvPr>
          <p:cNvSpPr>
            <a:spLocks noGrp="1"/>
          </p:cNvSpPr>
          <p:nvPr>
            <p:ph type="dt" sz="half" idx="11"/>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Slide Number Placeholder 4">
            <a:extLst>
              <a:ext uri="{FF2B5EF4-FFF2-40B4-BE49-F238E27FC236}">
                <a16:creationId xmlns:a16="http://schemas.microsoft.com/office/drawing/2014/main" xmlns="" id="{14CA306F-1A0D-40BD-B6CE-3FEA5FF3A5CC}"/>
              </a:ext>
            </a:extLst>
          </p:cNvPr>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
        <p:nvSpPr>
          <p:cNvPr id="6" name="Rectangle 5">
            <a:extLst>
              <a:ext uri="{FF2B5EF4-FFF2-40B4-BE49-F238E27FC236}">
                <a16:creationId xmlns:a16="http://schemas.microsoft.com/office/drawing/2014/main" xmlns="" id="{95389562-043C-496B-AF8F-E6C4379DB4E9}"/>
              </a:ext>
            </a:extLst>
          </p:cNvPr>
          <p:cNvSpPr/>
          <p:nvPr userDrawn="1"/>
        </p:nvSpPr>
        <p:spPr>
          <a:xfrm>
            <a:off x="10030533" y="1772816"/>
            <a:ext cx="2161468" cy="752588"/>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معرفی  و کاربرد</a:t>
            </a:r>
            <a:endParaRPr lang="ar-SA" sz="2800" b="1" dirty="0">
              <a:solidFill>
                <a:prstClr val="black">
                  <a:lumMod val="95000"/>
                  <a:lumOff val="5000"/>
                </a:prstClr>
              </a:solidFill>
              <a:latin typeface="Corbel"/>
              <a:cs typeface="B Homa" panose="00000400000000000000" pitchFamily="2" charset="-78"/>
            </a:endParaRPr>
          </a:p>
        </p:txBody>
      </p:sp>
      <p:sp>
        <p:nvSpPr>
          <p:cNvPr id="7" name="Rectangle 6">
            <a:extLst>
              <a:ext uri="{FF2B5EF4-FFF2-40B4-BE49-F238E27FC236}">
                <a16:creationId xmlns:a16="http://schemas.microsoft.com/office/drawing/2014/main" xmlns="" id="{6342F5B1-CCF9-46A2-A807-AFA1F2A0717C}"/>
              </a:ext>
            </a:extLst>
          </p:cNvPr>
          <p:cNvSpPr/>
          <p:nvPr userDrawn="1"/>
        </p:nvSpPr>
        <p:spPr>
          <a:xfrm>
            <a:off x="10030533" y="27271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مراحل </a:t>
            </a:r>
            <a:endParaRPr lang="ar-SA" sz="2800" b="1" dirty="0">
              <a:solidFill>
                <a:prstClr val="black">
                  <a:lumMod val="95000"/>
                  <a:lumOff val="5000"/>
                </a:prstClr>
              </a:solidFill>
              <a:latin typeface="Corbel"/>
              <a:cs typeface="B Homa" panose="00000400000000000000" pitchFamily="2" charset="-78"/>
            </a:endParaRPr>
          </a:p>
        </p:txBody>
      </p:sp>
      <p:sp>
        <p:nvSpPr>
          <p:cNvPr id="8" name="Rectangle 7">
            <a:extLst>
              <a:ext uri="{FF2B5EF4-FFF2-40B4-BE49-F238E27FC236}">
                <a16:creationId xmlns:a16="http://schemas.microsoft.com/office/drawing/2014/main" xmlns="" id="{255418F6-3239-4E43-9644-F125BD112157}"/>
              </a:ext>
            </a:extLst>
          </p:cNvPr>
          <p:cNvSpPr/>
          <p:nvPr userDrawn="1"/>
        </p:nvSpPr>
        <p:spPr>
          <a:xfrm>
            <a:off x="10030529" y="4760140"/>
            <a:ext cx="2134528" cy="823004"/>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نمونه</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موردی</a:t>
            </a:r>
            <a:endParaRPr lang="ar-SA" sz="2800" b="1" dirty="0">
              <a:solidFill>
                <a:prstClr val="black">
                  <a:lumMod val="95000"/>
                  <a:lumOff val="5000"/>
                </a:prstClr>
              </a:solidFill>
              <a:latin typeface="Corbel"/>
              <a:cs typeface="B Homa" panose="00000400000000000000" pitchFamily="2" charset="-78"/>
            </a:endParaRPr>
          </a:p>
        </p:txBody>
      </p:sp>
      <p:sp>
        <p:nvSpPr>
          <p:cNvPr id="9" name="Rectangle 8">
            <a:extLst>
              <a:ext uri="{FF2B5EF4-FFF2-40B4-BE49-F238E27FC236}">
                <a16:creationId xmlns:a16="http://schemas.microsoft.com/office/drawing/2014/main" xmlns="" id="{3ACCA822-2676-4F86-93EE-8A58CAB73A2C}"/>
              </a:ext>
            </a:extLst>
          </p:cNvPr>
          <p:cNvSpPr/>
          <p:nvPr userDrawn="1"/>
        </p:nvSpPr>
        <p:spPr>
          <a:xfrm>
            <a:off x="10017060" y="5876458"/>
            <a:ext cx="2161468" cy="752588"/>
          </a:xfrm>
          <a:prstGeom prst="rect">
            <a:avLst/>
          </a:prstGeom>
          <a:solidFill>
            <a:srgbClr val="E3BEC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نرم</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افزار</a:t>
            </a:r>
            <a:endParaRPr lang="ar-SA" sz="2800" b="1" dirty="0">
              <a:solidFill>
                <a:prstClr val="black">
                  <a:lumMod val="95000"/>
                  <a:lumOff val="5000"/>
                </a:prstClr>
              </a:solidFill>
              <a:latin typeface="Corbel"/>
              <a:cs typeface="B Homa" panose="00000400000000000000" pitchFamily="2" charset="-78"/>
            </a:endParaRPr>
          </a:p>
        </p:txBody>
      </p:sp>
      <p:sp>
        <p:nvSpPr>
          <p:cNvPr id="10" name="Rectangle 9">
            <a:extLst>
              <a:ext uri="{FF2B5EF4-FFF2-40B4-BE49-F238E27FC236}">
                <a16:creationId xmlns:a16="http://schemas.microsoft.com/office/drawing/2014/main" xmlns="" id="{1D49F268-2B90-4859-9597-782B9704662C}"/>
              </a:ext>
            </a:extLst>
          </p:cNvPr>
          <p:cNvSpPr/>
          <p:nvPr userDrawn="1"/>
        </p:nvSpPr>
        <p:spPr>
          <a:xfrm>
            <a:off x="10017060" y="37840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خروجی مدل</a:t>
            </a:r>
            <a:endParaRPr lang="ar-SA" sz="2800" b="1" dirty="0">
              <a:solidFill>
                <a:prstClr val="black">
                  <a:lumMod val="95000"/>
                  <a:lumOff val="5000"/>
                </a:prstClr>
              </a:solidFill>
              <a:latin typeface="Corbel"/>
              <a:cs typeface="B Homa" panose="00000400000000000000" pitchFamily="2" charset="-78"/>
            </a:endParaRPr>
          </a:p>
        </p:txBody>
      </p:sp>
      <p:sp>
        <p:nvSpPr>
          <p:cNvPr id="12" name="Rectangle 11">
            <a:extLst>
              <a:ext uri="{FF2B5EF4-FFF2-40B4-BE49-F238E27FC236}">
                <a16:creationId xmlns:a16="http://schemas.microsoft.com/office/drawing/2014/main" xmlns="" id="{FAFFA624-55AB-4BAA-AAF1-FB34506CF026}"/>
              </a:ext>
            </a:extLst>
          </p:cNvPr>
          <p:cNvSpPr/>
          <p:nvPr userDrawn="1"/>
        </p:nvSpPr>
        <p:spPr>
          <a:xfrm>
            <a:off x="10030532" y="1323220"/>
            <a:ext cx="2161468" cy="333082"/>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dirty="0">
                <a:solidFill>
                  <a:prstClr val="white"/>
                </a:solidFill>
                <a:latin typeface="Algerian" panose="04020705040A02060702" pitchFamily="82" charset="0"/>
                <a:cs typeface="B Homa" panose="00000400000000000000" pitchFamily="2" charset="-78"/>
              </a:rPr>
              <a:t>سناریو ویزارد</a:t>
            </a:r>
            <a:endParaRPr lang="ar-SA" sz="2800" dirty="0">
              <a:solidFill>
                <a:prstClr val="white"/>
              </a:solidFill>
              <a:latin typeface="Algerian" panose="04020705040A02060702" pitchFamily="82" charset="0"/>
              <a:cs typeface="B Homa" panose="00000400000000000000" pitchFamily="2" charset="-78"/>
            </a:endParaRPr>
          </a:p>
        </p:txBody>
      </p:sp>
    </p:spTree>
    <p:extLst>
      <p:ext uri="{BB962C8B-B14F-4D97-AF65-F5344CB8AC3E}">
        <p14:creationId xmlns:p14="http://schemas.microsoft.com/office/powerpoint/2010/main" val="3125504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258B59-DA3F-4802-9B39-6DE73E462890}"/>
              </a:ext>
            </a:extLst>
          </p:cNvPr>
          <p:cNvSpPr>
            <a:spLocks noGrp="1"/>
          </p:cNvSpPr>
          <p:nvPr>
            <p:ph type="title"/>
          </p:nvPr>
        </p:nvSpPr>
        <p:spPr/>
        <p:txBody>
          <a:bodyPr/>
          <a:lstStyle/>
          <a:p>
            <a:r>
              <a:rPr lang="en-US"/>
              <a:t>Click to edit Master title style</a:t>
            </a:r>
            <a:endParaRPr lang="ar-SA"/>
          </a:p>
        </p:txBody>
      </p:sp>
      <p:sp>
        <p:nvSpPr>
          <p:cNvPr id="3" name="Footer Placeholder 2">
            <a:extLst>
              <a:ext uri="{FF2B5EF4-FFF2-40B4-BE49-F238E27FC236}">
                <a16:creationId xmlns:a16="http://schemas.microsoft.com/office/drawing/2014/main" xmlns="" id="{9F31C9B6-4CFD-4045-A959-B12E48CA0BF6}"/>
              </a:ext>
            </a:extLst>
          </p:cNvPr>
          <p:cNvSpPr>
            <a:spLocks noGrp="1"/>
          </p:cNvSpPr>
          <p:nvPr>
            <p:ph type="ftr" sz="quarter" idx="10"/>
          </p:nvPr>
        </p:nvSpPr>
        <p:spPr/>
        <p:txBody>
          <a:bodyPr/>
          <a:lstStyle/>
          <a:p>
            <a:pPr>
              <a:defRPr/>
            </a:pPr>
            <a:r>
              <a:rPr lang="en-US" smtClean="0">
                <a:solidFill>
                  <a:prstClr val="black"/>
                </a:solidFill>
                <a:latin typeface="Corbel"/>
              </a:rPr>
              <a:t>Add a footer</a:t>
            </a:r>
            <a:endParaRPr lang="en-US" dirty="0">
              <a:solidFill>
                <a:prstClr val="black"/>
              </a:solidFill>
              <a:latin typeface="Corbel"/>
            </a:endParaRPr>
          </a:p>
        </p:txBody>
      </p:sp>
      <p:sp>
        <p:nvSpPr>
          <p:cNvPr id="4" name="Date Placeholder 3">
            <a:extLst>
              <a:ext uri="{FF2B5EF4-FFF2-40B4-BE49-F238E27FC236}">
                <a16:creationId xmlns:a16="http://schemas.microsoft.com/office/drawing/2014/main" xmlns="" id="{78C5B6A0-99B1-4076-85BB-33B9942715A4}"/>
              </a:ext>
            </a:extLst>
          </p:cNvPr>
          <p:cNvSpPr>
            <a:spLocks noGrp="1"/>
          </p:cNvSpPr>
          <p:nvPr>
            <p:ph type="dt" sz="half" idx="11"/>
          </p:nvPr>
        </p:nvSpPr>
        <p:spPr/>
        <p:txBody>
          <a:bodyPr/>
          <a:lstStyle/>
          <a:p>
            <a:pPr algn="r">
              <a:defRPr/>
            </a:pPr>
            <a:fld id="{52466975-C014-42E5-BFA6-B8D5FDD3B81F}" type="datetimeFigureOut">
              <a:rPr lang="en-US" smtClean="0">
                <a:solidFill>
                  <a:prstClr val="black"/>
                </a:solidFill>
                <a:latin typeface="Corbel"/>
              </a:rPr>
              <a:pPr algn="r">
                <a:defRPr/>
              </a:pPr>
              <a:t>3/3/2021</a:t>
            </a:fld>
            <a:endParaRPr lang="en-US">
              <a:solidFill>
                <a:prstClr val="black"/>
              </a:solidFill>
              <a:latin typeface="Corbel"/>
            </a:endParaRPr>
          </a:p>
        </p:txBody>
      </p:sp>
      <p:sp>
        <p:nvSpPr>
          <p:cNvPr id="5" name="Slide Number Placeholder 4">
            <a:extLst>
              <a:ext uri="{FF2B5EF4-FFF2-40B4-BE49-F238E27FC236}">
                <a16:creationId xmlns:a16="http://schemas.microsoft.com/office/drawing/2014/main" xmlns="" id="{14CA306F-1A0D-40BD-B6CE-3FEA5FF3A5CC}"/>
              </a:ext>
            </a:extLst>
          </p:cNvPr>
          <p:cNvSpPr>
            <a:spLocks noGrp="1"/>
          </p:cNvSpPr>
          <p:nvPr>
            <p:ph type="sldNum" sz="quarter" idx="12"/>
          </p:nvPr>
        </p:nvSpPr>
        <p:spPr/>
        <p:txBody>
          <a:bodyPr/>
          <a:lstStyle/>
          <a:p>
            <a:pPr algn="r">
              <a:defRPr/>
            </a:pPr>
            <a:fld id="{693B167E-EA96-4147-81DE-549160052C22}" type="slidenum">
              <a:rPr lang="en-US" sz="1100" smtClean="0">
                <a:solidFill>
                  <a:prstClr val="black"/>
                </a:solidFill>
                <a:latin typeface="Corbel"/>
              </a:rPr>
              <a:pPr algn="r">
                <a:defRPr/>
              </a:pPr>
              <a:t>‹#›</a:t>
            </a:fld>
            <a:endParaRPr lang="en-US" sz="1100">
              <a:solidFill>
                <a:prstClr val="black"/>
              </a:solidFill>
              <a:latin typeface="Corbel"/>
            </a:endParaRPr>
          </a:p>
        </p:txBody>
      </p:sp>
      <p:sp>
        <p:nvSpPr>
          <p:cNvPr id="6" name="Rectangle 5">
            <a:extLst>
              <a:ext uri="{FF2B5EF4-FFF2-40B4-BE49-F238E27FC236}">
                <a16:creationId xmlns:a16="http://schemas.microsoft.com/office/drawing/2014/main" xmlns="" id="{95389562-043C-496B-AF8F-E6C4379DB4E9}"/>
              </a:ext>
            </a:extLst>
          </p:cNvPr>
          <p:cNvSpPr/>
          <p:nvPr userDrawn="1"/>
        </p:nvSpPr>
        <p:spPr>
          <a:xfrm>
            <a:off x="10030533" y="1772816"/>
            <a:ext cx="2161468" cy="752588"/>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معرفی  و کاربرد</a:t>
            </a:r>
            <a:endParaRPr lang="ar-SA" sz="2800" b="1" dirty="0">
              <a:solidFill>
                <a:prstClr val="black">
                  <a:lumMod val="95000"/>
                  <a:lumOff val="5000"/>
                </a:prstClr>
              </a:solidFill>
              <a:latin typeface="Corbel"/>
              <a:cs typeface="B Homa" panose="00000400000000000000" pitchFamily="2" charset="-78"/>
            </a:endParaRPr>
          </a:p>
        </p:txBody>
      </p:sp>
      <p:sp>
        <p:nvSpPr>
          <p:cNvPr id="7" name="Rectangle 6">
            <a:extLst>
              <a:ext uri="{FF2B5EF4-FFF2-40B4-BE49-F238E27FC236}">
                <a16:creationId xmlns:a16="http://schemas.microsoft.com/office/drawing/2014/main" xmlns="" id="{6342F5B1-CCF9-46A2-A807-AFA1F2A0717C}"/>
              </a:ext>
            </a:extLst>
          </p:cNvPr>
          <p:cNvSpPr/>
          <p:nvPr userDrawn="1"/>
        </p:nvSpPr>
        <p:spPr>
          <a:xfrm>
            <a:off x="10030533" y="27271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مراحل </a:t>
            </a:r>
            <a:endParaRPr lang="ar-SA" sz="2800" b="1" dirty="0">
              <a:solidFill>
                <a:prstClr val="black">
                  <a:lumMod val="95000"/>
                  <a:lumOff val="5000"/>
                </a:prstClr>
              </a:solidFill>
              <a:latin typeface="Corbel"/>
              <a:cs typeface="B Homa" panose="00000400000000000000" pitchFamily="2" charset="-78"/>
            </a:endParaRPr>
          </a:p>
        </p:txBody>
      </p:sp>
      <p:sp>
        <p:nvSpPr>
          <p:cNvPr id="8" name="Rectangle 7">
            <a:extLst>
              <a:ext uri="{FF2B5EF4-FFF2-40B4-BE49-F238E27FC236}">
                <a16:creationId xmlns:a16="http://schemas.microsoft.com/office/drawing/2014/main" xmlns="" id="{255418F6-3239-4E43-9644-F125BD112157}"/>
              </a:ext>
            </a:extLst>
          </p:cNvPr>
          <p:cNvSpPr/>
          <p:nvPr userDrawn="1"/>
        </p:nvSpPr>
        <p:spPr>
          <a:xfrm>
            <a:off x="10030529" y="4760140"/>
            <a:ext cx="2134528" cy="823004"/>
          </a:xfrm>
          <a:prstGeom prst="rect">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نمونه</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موردی</a:t>
            </a:r>
            <a:endParaRPr lang="ar-SA" sz="2800" b="1" dirty="0">
              <a:solidFill>
                <a:prstClr val="black">
                  <a:lumMod val="95000"/>
                  <a:lumOff val="5000"/>
                </a:prstClr>
              </a:solidFill>
              <a:latin typeface="Corbel"/>
              <a:cs typeface="B Homa" panose="00000400000000000000" pitchFamily="2" charset="-78"/>
            </a:endParaRPr>
          </a:p>
        </p:txBody>
      </p:sp>
      <p:sp>
        <p:nvSpPr>
          <p:cNvPr id="9" name="Rectangle 8">
            <a:extLst>
              <a:ext uri="{FF2B5EF4-FFF2-40B4-BE49-F238E27FC236}">
                <a16:creationId xmlns:a16="http://schemas.microsoft.com/office/drawing/2014/main" xmlns="" id="{3ACCA822-2676-4F86-93EE-8A58CAB73A2C}"/>
              </a:ext>
            </a:extLst>
          </p:cNvPr>
          <p:cNvSpPr/>
          <p:nvPr userDrawn="1"/>
        </p:nvSpPr>
        <p:spPr>
          <a:xfrm>
            <a:off x="10017060" y="5876458"/>
            <a:ext cx="2161468" cy="752588"/>
          </a:xfrm>
          <a:prstGeom prst="rect">
            <a:avLst/>
          </a:prstGeom>
          <a:solidFill>
            <a:srgbClr val="E3BEC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نرم</a:t>
            </a:r>
            <a:r>
              <a:rPr lang="fa-IR" dirty="0">
                <a:solidFill>
                  <a:prstClr val="white"/>
                </a:solidFill>
                <a:latin typeface="Corbel"/>
                <a:cs typeface="Tahoma" panose="020B0604030504040204" pitchFamily="34" charset="0"/>
              </a:rPr>
              <a:t> </a:t>
            </a:r>
            <a:r>
              <a:rPr lang="fa-IR" sz="2800" b="1" dirty="0">
                <a:solidFill>
                  <a:prstClr val="black">
                    <a:lumMod val="95000"/>
                    <a:lumOff val="5000"/>
                  </a:prstClr>
                </a:solidFill>
                <a:latin typeface="Corbel"/>
                <a:cs typeface="B Homa" panose="00000400000000000000" pitchFamily="2" charset="-78"/>
              </a:rPr>
              <a:t>افزار</a:t>
            </a:r>
            <a:endParaRPr lang="ar-SA" sz="2800" b="1" dirty="0">
              <a:solidFill>
                <a:prstClr val="black">
                  <a:lumMod val="95000"/>
                  <a:lumOff val="5000"/>
                </a:prstClr>
              </a:solidFill>
              <a:latin typeface="Corbel"/>
              <a:cs typeface="B Homa" panose="00000400000000000000" pitchFamily="2" charset="-78"/>
            </a:endParaRPr>
          </a:p>
        </p:txBody>
      </p:sp>
      <p:sp>
        <p:nvSpPr>
          <p:cNvPr id="10" name="Rectangle 9">
            <a:extLst>
              <a:ext uri="{FF2B5EF4-FFF2-40B4-BE49-F238E27FC236}">
                <a16:creationId xmlns:a16="http://schemas.microsoft.com/office/drawing/2014/main" xmlns="" id="{1D49F268-2B90-4859-9597-782B9704662C}"/>
              </a:ext>
            </a:extLst>
          </p:cNvPr>
          <p:cNvSpPr/>
          <p:nvPr userDrawn="1"/>
        </p:nvSpPr>
        <p:spPr>
          <a:xfrm>
            <a:off x="10017060" y="3784012"/>
            <a:ext cx="2161468" cy="752588"/>
          </a:xfrm>
          <a:prstGeom prst="rect">
            <a:avLst/>
          </a:prstGeom>
          <a:solidFill>
            <a:srgbClr val="FEFAC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fa-IR" sz="2800" b="1" dirty="0">
                <a:solidFill>
                  <a:prstClr val="black">
                    <a:lumMod val="95000"/>
                    <a:lumOff val="5000"/>
                  </a:prstClr>
                </a:solidFill>
                <a:latin typeface="Corbel"/>
                <a:cs typeface="B Homa" panose="00000400000000000000" pitchFamily="2" charset="-78"/>
              </a:rPr>
              <a:t>خروجی مدل</a:t>
            </a:r>
            <a:endParaRPr lang="ar-SA" sz="2800" b="1" dirty="0">
              <a:solidFill>
                <a:prstClr val="black">
                  <a:lumMod val="95000"/>
                  <a:lumOff val="5000"/>
                </a:prstClr>
              </a:solidFill>
              <a:latin typeface="Corbel"/>
              <a:cs typeface="B Homa" panose="00000400000000000000" pitchFamily="2" charset="-78"/>
            </a:endParaRPr>
          </a:p>
        </p:txBody>
      </p:sp>
      <p:pic>
        <p:nvPicPr>
          <p:cNvPr id="11" name="Picture 10">
            <a:extLst>
              <a:ext uri="{FF2B5EF4-FFF2-40B4-BE49-F238E27FC236}">
                <a16:creationId xmlns:a16="http://schemas.microsoft.com/office/drawing/2014/main" xmlns="" id="{EE029108-CE99-4E5A-92E7-643AEE47FEDB}"/>
              </a:ext>
            </a:extLst>
          </p:cNvPr>
          <p:cNvPicPr>
            <a:picLocks noChangeAspect="1"/>
          </p:cNvPicPr>
          <p:nvPr userDrawn="1"/>
        </p:nvPicPr>
        <p:blipFill>
          <a:blip r:embed="rId2"/>
          <a:stretch>
            <a:fillRect/>
          </a:stretch>
        </p:blipFill>
        <p:spPr>
          <a:xfrm>
            <a:off x="10632002" y="243037"/>
            <a:ext cx="1012405" cy="1025076"/>
          </a:xfrm>
          <a:prstGeom prst="rect">
            <a:avLst/>
          </a:prstGeom>
        </p:spPr>
      </p:pic>
      <p:sp>
        <p:nvSpPr>
          <p:cNvPr id="12" name="Rectangle 11">
            <a:extLst>
              <a:ext uri="{FF2B5EF4-FFF2-40B4-BE49-F238E27FC236}">
                <a16:creationId xmlns:a16="http://schemas.microsoft.com/office/drawing/2014/main" xmlns="" id="{FAFFA624-55AB-4BAA-AAF1-FB34506CF026}"/>
              </a:ext>
            </a:extLst>
          </p:cNvPr>
          <p:cNvSpPr/>
          <p:nvPr userDrawn="1"/>
        </p:nvSpPr>
        <p:spPr>
          <a:xfrm>
            <a:off x="10030532" y="1323220"/>
            <a:ext cx="2161468" cy="333082"/>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defRPr/>
            </a:pPr>
            <a:r>
              <a:rPr lang="en-US" sz="1600" dirty="0">
                <a:solidFill>
                  <a:prstClr val="white"/>
                </a:solidFill>
                <a:latin typeface="Algerian" panose="04020705040A02060702" pitchFamily="82" charset="0"/>
              </a:rPr>
              <a:t>Scenario wizard</a:t>
            </a:r>
            <a:endParaRPr lang="ar-SA" sz="1600" dirty="0">
              <a:solidFill>
                <a:prstClr val="white"/>
              </a:solidFill>
              <a:latin typeface="Algerian" panose="04020705040A02060702" pitchFamily="82" charset="0"/>
              <a:cs typeface="Tahoma" panose="020B0604030504040204" pitchFamily="34" charset="0"/>
            </a:endParaRPr>
          </a:p>
        </p:txBody>
      </p:sp>
    </p:spTree>
    <p:extLst>
      <p:ext uri="{BB962C8B-B14F-4D97-AF65-F5344CB8AC3E}">
        <p14:creationId xmlns:p14="http://schemas.microsoft.com/office/powerpoint/2010/main" val="2144272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CC7976-C3BD-4DAB-94A6-887E767A3074}" type="datetimeFigureOut">
              <a:rPr lang="fa-IR" smtClean="0"/>
              <a:t>20/07/1442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3883745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BACC7976-C3BD-4DAB-94A6-887E767A3074}" type="datetimeFigureOut">
              <a:rPr lang="fa-IR" smtClean="0"/>
              <a:t>20/07/1442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1708498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BACC7976-C3BD-4DAB-94A6-887E767A3074}" type="datetimeFigureOut">
              <a:rPr lang="fa-IR" smtClean="0"/>
              <a:t>20/07/1442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3163475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BACC7976-C3BD-4DAB-94A6-887E767A3074}" type="datetimeFigureOut">
              <a:rPr lang="fa-IR" smtClean="0"/>
              <a:t>20/07/1442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3830684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CC7976-C3BD-4DAB-94A6-887E767A3074}" type="datetimeFigureOut">
              <a:rPr lang="fa-IR" smtClean="0"/>
              <a:t>20/07/1442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773260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C7976-C3BD-4DAB-94A6-887E767A3074}" type="datetimeFigureOut">
              <a:rPr lang="fa-IR" smtClean="0"/>
              <a:t>20/07/1442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2188541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CC7976-C3BD-4DAB-94A6-887E767A3074}" type="datetimeFigureOut">
              <a:rPr lang="fa-IR" smtClean="0"/>
              <a:t>20/07/1442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0331153-46A0-4B9C-A685-43985DC38498}" type="slidenum">
              <a:rPr lang="fa-IR" smtClean="0"/>
              <a:t>‹#›</a:t>
            </a:fld>
            <a:endParaRPr lang="fa-IR"/>
          </a:p>
        </p:txBody>
      </p:sp>
    </p:spTree>
    <p:extLst>
      <p:ext uri="{BB962C8B-B14F-4D97-AF65-F5344CB8AC3E}">
        <p14:creationId xmlns:p14="http://schemas.microsoft.com/office/powerpoint/2010/main" val="1019870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ACC7976-C3BD-4DAB-94A6-887E767A3074}" type="datetimeFigureOut">
              <a:rPr lang="fa-IR" smtClean="0"/>
              <a:t>20/07/1442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0331153-46A0-4B9C-A685-43985DC38498}" type="slidenum">
              <a:rPr lang="fa-IR" smtClean="0"/>
              <a:t>‹#›</a:t>
            </a:fld>
            <a:endParaRPr lang="fa-IR"/>
          </a:p>
        </p:txBody>
      </p:sp>
    </p:spTree>
    <p:extLst>
      <p:ext uri="{BB962C8B-B14F-4D97-AF65-F5344CB8AC3E}">
        <p14:creationId xmlns:p14="http://schemas.microsoft.com/office/powerpoint/2010/main" val="1930047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ACC7976-C3BD-4DAB-94A6-887E767A3074}" type="datetimeFigureOut">
              <a:rPr lang="fa-IR" smtClean="0"/>
              <a:t>20/07/1442</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0331153-46A0-4B9C-A685-43985DC38498}" type="slidenum">
              <a:rPr lang="fa-IR" smtClean="0"/>
              <a:t>‹#›</a:t>
            </a:fld>
            <a:endParaRPr lang="fa-IR"/>
          </a:p>
        </p:txBody>
      </p:sp>
    </p:spTree>
    <p:extLst>
      <p:ext uri="{BB962C8B-B14F-4D97-AF65-F5344CB8AC3E}">
        <p14:creationId xmlns:p14="http://schemas.microsoft.com/office/powerpoint/2010/main" val="51544783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78" r:id="rId17"/>
    <p:sldLayoutId id="2147483679"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9.xml"/><Relationship Id="rId1" Type="http://schemas.openxmlformats.org/officeDocument/2006/relationships/slideLayout" Target="../slideLayouts/slideLayout13.xm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870199"/>
            <a:ext cx="11927060" cy="987173"/>
          </a:xfrm>
        </p:spPr>
        <p:txBody>
          <a:bodyPr>
            <a:noAutofit/>
          </a:bodyPr>
          <a:lstStyle/>
          <a:p>
            <a:pPr algn="ctr"/>
            <a:r>
              <a:rPr lang="fa-IR" sz="4400" dirty="0">
                <a:solidFill>
                  <a:schemeClr val="tx1"/>
                </a:solidFill>
                <a:cs typeface="2  Homa" panose="00000400000000000000" pitchFamily="2" charset="-78"/>
              </a:rPr>
              <a:t>مدل های برنامه ریزی </a:t>
            </a:r>
            <a:r>
              <a:rPr lang="fa-IR" sz="4400" dirty="0" smtClean="0">
                <a:solidFill>
                  <a:schemeClr val="tx1"/>
                </a:solidFill>
                <a:cs typeface="2  Homa" panose="00000400000000000000" pitchFamily="2" charset="-78"/>
              </a:rPr>
              <a:t>راهبردی-بررسی نرم افزار سناریو</a:t>
            </a:r>
            <a:endParaRPr lang="en-US" sz="4000" dirty="0">
              <a:solidFill>
                <a:schemeClr val="tx1"/>
              </a:solidFill>
              <a:latin typeface="256 Bytes" panose="00000400000000000000" pitchFamily="2" charset="0"/>
            </a:endParaRPr>
          </a:p>
        </p:txBody>
      </p:sp>
    </p:spTree>
    <p:extLst>
      <p:ext uri="{BB962C8B-B14F-4D97-AF65-F5344CB8AC3E}">
        <p14:creationId xmlns:p14="http://schemas.microsoft.com/office/powerpoint/2010/main" val="2536228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xmlns="" id="{3D22B517-1A40-4C49-93C1-C7A47FE166F6}"/>
              </a:ext>
            </a:extLst>
          </p:cNvPr>
          <p:cNvSpPr/>
          <p:nvPr/>
        </p:nvSpPr>
        <p:spPr>
          <a:xfrm>
            <a:off x="4270907" y="2272332"/>
            <a:ext cx="3650190" cy="3650188"/>
          </a:xfrm>
          <a:prstGeom prst="ellipse">
            <a:avLst/>
          </a:pr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sz="1799">
              <a:solidFill>
                <a:prstClr val="white"/>
              </a:solidFill>
              <a:latin typeface="Corbel"/>
            </a:endParaRPr>
          </a:p>
        </p:txBody>
      </p:sp>
      <p:grpSp>
        <p:nvGrpSpPr>
          <p:cNvPr id="6" name="Group 5">
            <a:extLst>
              <a:ext uri="{FF2B5EF4-FFF2-40B4-BE49-F238E27FC236}">
                <a16:creationId xmlns:a16="http://schemas.microsoft.com/office/drawing/2014/main" xmlns="" id="{55E2BDE8-A52E-4216-A808-01B516977FDC}"/>
              </a:ext>
            </a:extLst>
          </p:cNvPr>
          <p:cNvGrpSpPr/>
          <p:nvPr/>
        </p:nvGrpSpPr>
        <p:grpSpPr>
          <a:xfrm>
            <a:off x="7046309" y="5057758"/>
            <a:ext cx="619505" cy="618502"/>
            <a:chOff x="7046556" y="5058182"/>
            <a:chExt cx="619666" cy="618663"/>
          </a:xfrm>
        </p:grpSpPr>
        <p:sp>
          <p:nvSpPr>
            <p:cNvPr id="7" name="Freeform 65">
              <a:extLst>
                <a:ext uri="{FF2B5EF4-FFF2-40B4-BE49-F238E27FC236}">
                  <a16:creationId xmlns:a16="http://schemas.microsoft.com/office/drawing/2014/main" xmlns="" id="{8AD7C3CD-6474-4DCA-943A-8A054A9BD1FD}"/>
                </a:ext>
              </a:extLst>
            </p:cNvPr>
            <p:cNvSpPr>
              <a:spLocks/>
            </p:cNvSpPr>
            <p:nvPr/>
          </p:nvSpPr>
          <p:spPr bwMode="auto">
            <a:xfrm>
              <a:off x="7046556" y="5058182"/>
              <a:ext cx="619666" cy="618663"/>
            </a:xfrm>
            <a:custGeom>
              <a:avLst/>
              <a:gdLst>
                <a:gd name="T0" fmla="*/ 215 w 261"/>
                <a:gd name="T1" fmla="*/ 214 h 261"/>
                <a:gd name="T2" fmla="*/ 215 w 261"/>
                <a:gd name="T3" fmla="*/ 46 h 261"/>
                <a:gd name="T4" fmla="*/ 46 w 261"/>
                <a:gd name="T5" fmla="*/ 46 h 261"/>
                <a:gd name="T6" fmla="*/ 46 w 261"/>
                <a:gd name="T7" fmla="*/ 214 h 261"/>
                <a:gd name="T8" fmla="*/ 215 w 261"/>
                <a:gd name="T9" fmla="*/ 214 h 261"/>
              </a:gdLst>
              <a:ahLst/>
              <a:cxnLst>
                <a:cxn ang="0">
                  <a:pos x="T0" y="T1"/>
                </a:cxn>
                <a:cxn ang="0">
                  <a:pos x="T2" y="T3"/>
                </a:cxn>
                <a:cxn ang="0">
                  <a:pos x="T4" y="T5"/>
                </a:cxn>
                <a:cxn ang="0">
                  <a:pos x="T6" y="T7"/>
                </a:cxn>
                <a:cxn ang="0">
                  <a:pos x="T8" y="T9"/>
                </a:cxn>
              </a:cxnLst>
              <a:rect l="0" t="0" r="r" b="b"/>
              <a:pathLst>
                <a:path w="261" h="261">
                  <a:moveTo>
                    <a:pt x="215" y="214"/>
                  </a:moveTo>
                  <a:cubicBezTo>
                    <a:pt x="261" y="168"/>
                    <a:pt x="261" y="93"/>
                    <a:pt x="215" y="46"/>
                  </a:cubicBezTo>
                  <a:cubicBezTo>
                    <a:pt x="168" y="0"/>
                    <a:pt x="93" y="0"/>
                    <a:pt x="46" y="46"/>
                  </a:cubicBezTo>
                  <a:cubicBezTo>
                    <a:pt x="0" y="93"/>
                    <a:pt x="0" y="168"/>
                    <a:pt x="46" y="214"/>
                  </a:cubicBezTo>
                  <a:cubicBezTo>
                    <a:pt x="93" y="261"/>
                    <a:pt x="168" y="261"/>
                    <a:pt x="215" y="214"/>
                  </a:cubicBezTo>
                  <a:close/>
                </a:path>
              </a:pathLst>
            </a:custGeom>
            <a:solidFill>
              <a:schemeClr val="accent4"/>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8" name="Group 7">
              <a:extLst>
                <a:ext uri="{FF2B5EF4-FFF2-40B4-BE49-F238E27FC236}">
                  <a16:creationId xmlns:a16="http://schemas.microsoft.com/office/drawing/2014/main" xmlns="" id="{9900B851-AE9E-4AC7-A6A2-E9AD4D6913F4}"/>
                </a:ext>
              </a:extLst>
            </p:cNvPr>
            <p:cNvGrpSpPr/>
            <p:nvPr/>
          </p:nvGrpSpPr>
          <p:grpSpPr>
            <a:xfrm>
              <a:off x="7224164" y="5243637"/>
              <a:ext cx="264450" cy="247752"/>
              <a:chOff x="5368132" y="3540125"/>
              <a:chExt cx="465138" cy="435769"/>
            </a:xfrm>
            <a:solidFill>
              <a:schemeClr val="bg1"/>
            </a:solidFill>
          </p:grpSpPr>
          <p:sp>
            <p:nvSpPr>
              <p:cNvPr id="9" name="AutoShape 110">
                <a:extLst>
                  <a:ext uri="{FF2B5EF4-FFF2-40B4-BE49-F238E27FC236}">
                    <a16:creationId xmlns:a16="http://schemas.microsoft.com/office/drawing/2014/main" xmlns="" id="{C2FE9224-C1CA-4D77-AF65-909B52EF691E}"/>
                  </a:ext>
                </a:extLst>
              </p:cNvPr>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0" name="AutoShape 111">
                <a:extLst>
                  <a:ext uri="{FF2B5EF4-FFF2-40B4-BE49-F238E27FC236}">
                    <a16:creationId xmlns:a16="http://schemas.microsoft.com/office/drawing/2014/main" xmlns="" id="{3218EC94-8650-433B-A88B-E55A52B466D4}"/>
                  </a:ext>
                </a:extLst>
              </p:cNvPr>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 name="Group 10">
            <a:extLst>
              <a:ext uri="{FF2B5EF4-FFF2-40B4-BE49-F238E27FC236}">
                <a16:creationId xmlns:a16="http://schemas.microsoft.com/office/drawing/2014/main" xmlns="" id="{37D16BA8-141D-4999-93CD-E2F633F23C3A}"/>
              </a:ext>
            </a:extLst>
          </p:cNvPr>
          <p:cNvGrpSpPr/>
          <p:nvPr/>
        </p:nvGrpSpPr>
        <p:grpSpPr>
          <a:xfrm>
            <a:off x="4015949" y="3817747"/>
            <a:ext cx="564370" cy="564370"/>
            <a:chOff x="4015407" y="3817848"/>
            <a:chExt cx="564517" cy="564517"/>
          </a:xfrm>
        </p:grpSpPr>
        <p:sp>
          <p:nvSpPr>
            <p:cNvPr id="12" name="Oval 26">
              <a:extLst>
                <a:ext uri="{FF2B5EF4-FFF2-40B4-BE49-F238E27FC236}">
                  <a16:creationId xmlns:a16="http://schemas.microsoft.com/office/drawing/2014/main" xmlns="" id="{429A8927-313C-4DD5-B8CD-F51FE269CEB9}"/>
                </a:ext>
              </a:extLst>
            </p:cNvPr>
            <p:cNvSpPr>
              <a:spLocks noChangeArrowheads="1"/>
            </p:cNvSpPr>
            <p:nvPr/>
          </p:nvSpPr>
          <p:spPr bwMode="auto">
            <a:xfrm>
              <a:off x="4015407" y="3817848"/>
              <a:ext cx="564517" cy="564517"/>
            </a:xfrm>
            <a:prstGeom prst="ellipse">
              <a:avLst/>
            </a:prstGeom>
            <a:solidFill>
              <a:schemeClr val="accent3"/>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13" name="AutoShape 112">
              <a:extLst>
                <a:ext uri="{FF2B5EF4-FFF2-40B4-BE49-F238E27FC236}">
                  <a16:creationId xmlns:a16="http://schemas.microsoft.com/office/drawing/2014/main" xmlns="" id="{356F153B-AC96-4162-AC77-C28C9D686E57}"/>
                </a:ext>
              </a:extLst>
            </p:cNvPr>
            <p:cNvSpPr>
              <a:spLocks/>
            </p:cNvSpPr>
            <p:nvPr/>
          </p:nvSpPr>
          <p:spPr bwMode="auto">
            <a:xfrm>
              <a:off x="4165665" y="3967880"/>
              <a:ext cx="264000" cy="26445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14" name="Group 13">
            <a:extLst>
              <a:ext uri="{FF2B5EF4-FFF2-40B4-BE49-F238E27FC236}">
                <a16:creationId xmlns:a16="http://schemas.microsoft.com/office/drawing/2014/main" xmlns="" id="{68B836B6-1FB0-4D96-807B-B18DA1AA7A8F}"/>
              </a:ext>
            </a:extLst>
          </p:cNvPr>
          <p:cNvGrpSpPr/>
          <p:nvPr/>
        </p:nvGrpSpPr>
        <p:grpSpPr>
          <a:xfrm>
            <a:off x="5827347" y="5606090"/>
            <a:ext cx="564370" cy="564370"/>
            <a:chOff x="5827277" y="5606657"/>
            <a:chExt cx="564517" cy="564517"/>
          </a:xfrm>
        </p:grpSpPr>
        <p:sp>
          <p:nvSpPr>
            <p:cNvPr id="15" name="Oval 36">
              <a:extLst>
                <a:ext uri="{FF2B5EF4-FFF2-40B4-BE49-F238E27FC236}">
                  <a16:creationId xmlns:a16="http://schemas.microsoft.com/office/drawing/2014/main" xmlns="" id="{6697A4CF-3A1E-46F0-956D-E10418DE6968}"/>
                </a:ext>
              </a:extLst>
            </p:cNvPr>
            <p:cNvSpPr>
              <a:spLocks noChangeArrowheads="1"/>
            </p:cNvSpPr>
            <p:nvPr/>
          </p:nvSpPr>
          <p:spPr bwMode="auto">
            <a:xfrm>
              <a:off x="5827277" y="5606657"/>
              <a:ext cx="564517" cy="564517"/>
            </a:xfrm>
            <a:prstGeom prst="ellipse">
              <a:avLst/>
            </a:prstGeom>
            <a:solidFill>
              <a:schemeClr val="accent1"/>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16" name="Group 15">
              <a:extLst>
                <a:ext uri="{FF2B5EF4-FFF2-40B4-BE49-F238E27FC236}">
                  <a16:creationId xmlns:a16="http://schemas.microsoft.com/office/drawing/2014/main" xmlns="" id="{88C01EEE-311C-4C6C-A5BD-A68727B3EF22}"/>
                </a:ext>
              </a:extLst>
            </p:cNvPr>
            <p:cNvGrpSpPr/>
            <p:nvPr/>
          </p:nvGrpSpPr>
          <p:grpSpPr>
            <a:xfrm>
              <a:off x="6018827" y="5756689"/>
              <a:ext cx="181416" cy="264452"/>
              <a:chOff x="3582988" y="3510757"/>
              <a:chExt cx="319088" cy="465138"/>
            </a:xfrm>
            <a:solidFill>
              <a:schemeClr val="bg1"/>
            </a:solidFill>
          </p:grpSpPr>
          <p:sp>
            <p:nvSpPr>
              <p:cNvPr id="17" name="AutoShape 113">
                <a:extLst>
                  <a:ext uri="{FF2B5EF4-FFF2-40B4-BE49-F238E27FC236}">
                    <a16:creationId xmlns:a16="http://schemas.microsoft.com/office/drawing/2014/main" xmlns="" id="{9BE68790-F859-4771-8CE3-6BAE1FEA9076}"/>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18" name="AutoShape 114">
                <a:extLst>
                  <a:ext uri="{FF2B5EF4-FFF2-40B4-BE49-F238E27FC236}">
                    <a16:creationId xmlns:a16="http://schemas.microsoft.com/office/drawing/2014/main" xmlns="" id="{F234B8AF-F61E-44C3-9370-1F898638E23D}"/>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9" name="Group 18">
            <a:extLst>
              <a:ext uri="{FF2B5EF4-FFF2-40B4-BE49-F238E27FC236}">
                <a16:creationId xmlns:a16="http://schemas.microsoft.com/office/drawing/2014/main" xmlns="" id="{F188A311-5D9D-46F9-AA2A-4522ED87C5A9}"/>
              </a:ext>
            </a:extLst>
          </p:cNvPr>
          <p:cNvGrpSpPr/>
          <p:nvPr/>
        </p:nvGrpSpPr>
        <p:grpSpPr>
          <a:xfrm>
            <a:off x="4516164" y="5062771"/>
            <a:ext cx="619505" cy="618502"/>
            <a:chOff x="4515752" y="5063196"/>
            <a:chExt cx="619666" cy="618663"/>
          </a:xfrm>
        </p:grpSpPr>
        <p:sp>
          <p:nvSpPr>
            <p:cNvPr id="20" name="Freeform 62">
              <a:extLst>
                <a:ext uri="{FF2B5EF4-FFF2-40B4-BE49-F238E27FC236}">
                  <a16:creationId xmlns:a16="http://schemas.microsoft.com/office/drawing/2014/main" xmlns="" id="{466DFA0E-EF43-4C47-8A9E-B015B64F33A3}"/>
                </a:ext>
              </a:extLst>
            </p:cNvPr>
            <p:cNvSpPr>
              <a:spLocks/>
            </p:cNvSpPr>
            <p:nvPr/>
          </p:nvSpPr>
          <p:spPr bwMode="auto">
            <a:xfrm>
              <a:off x="4515752" y="5063196"/>
              <a:ext cx="619666" cy="618663"/>
            </a:xfrm>
            <a:custGeom>
              <a:avLst/>
              <a:gdLst>
                <a:gd name="T0" fmla="*/ 215 w 261"/>
                <a:gd name="T1" fmla="*/ 46 h 261"/>
                <a:gd name="T2" fmla="*/ 47 w 261"/>
                <a:gd name="T3" fmla="*/ 46 h 261"/>
                <a:gd name="T4" fmla="*/ 47 w 261"/>
                <a:gd name="T5" fmla="*/ 214 h 261"/>
                <a:gd name="T6" fmla="*/ 215 w 261"/>
                <a:gd name="T7" fmla="*/ 214 h 261"/>
                <a:gd name="T8" fmla="*/ 215 w 261"/>
                <a:gd name="T9" fmla="*/ 46 h 261"/>
              </a:gdLst>
              <a:ahLst/>
              <a:cxnLst>
                <a:cxn ang="0">
                  <a:pos x="T0" y="T1"/>
                </a:cxn>
                <a:cxn ang="0">
                  <a:pos x="T2" y="T3"/>
                </a:cxn>
                <a:cxn ang="0">
                  <a:pos x="T4" y="T5"/>
                </a:cxn>
                <a:cxn ang="0">
                  <a:pos x="T6" y="T7"/>
                </a:cxn>
                <a:cxn ang="0">
                  <a:pos x="T8" y="T9"/>
                </a:cxn>
              </a:cxnLst>
              <a:rect l="0" t="0" r="r" b="b"/>
              <a:pathLst>
                <a:path w="261" h="261">
                  <a:moveTo>
                    <a:pt x="215" y="46"/>
                  </a:moveTo>
                  <a:cubicBezTo>
                    <a:pt x="168" y="0"/>
                    <a:pt x="93" y="0"/>
                    <a:pt x="47" y="46"/>
                  </a:cubicBezTo>
                  <a:cubicBezTo>
                    <a:pt x="0" y="92"/>
                    <a:pt x="0" y="168"/>
                    <a:pt x="47" y="214"/>
                  </a:cubicBezTo>
                  <a:cubicBezTo>
                    <a:pt x="93" y="261"/>
                    <a:pt x="168" y="261"/>
                    <a:pt x="215" y="214"/>
                  </a:cubicBezTo>
                  <a:cubicBezTo>
                    <a:pt x="261" y="168"/>
                    <a:pt x="261" y="92"/>
                    <a:pt x="215" y="46"/>
                  </a:cubicBezTo>
                  <a:close/>
                </a:path>
              </a:pathLst>
            </a:custGeom>
            <a:solidFill>
              <a:schemeClr val="accent2"/>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21" name="Group 20">
              <a:extLst>
                <a:ext uri="{FF2B5EF4-FFF2-40B4-BE49-F238E27FC236}">
                  <a16:creationId xmlns:a16="http://schemas.microsoft.com/office/drawing/2014/main" xmlns="" id="{2ADB09E7-FE88-43B1-8B04-094A577E52CB}"/>
                </a:ext>
              </a:extLst>
            </p:cNvPr>
            <p:cNvGrpSpPr/>
            <p:nvPr/>
          </p:nvGrpSpPr>
          <p:grpSpPr>
            <a:xfrm>
              <a:off x="4726528" y="5240301"/>
              <a:ext cx="198114" cy="264452"/>
              <a:chOff x="2639219" y="3510757"/>
              <a:chExt cx="348456" cy="465138"/>
            </a:xfrm>
            <a:solidFill>
              <a:schemeClr val="bg1"/>
            </a:solidFill>
          </p:grpSpPr>
          <p:sp>
            <p:nvSpPr>
              <p:cNvPr id="22" name="AutoShape 115">
                <a:extLst>
                  <a:ext uri="{FF2B5EF4-FFF2-40B4-BE49-F238E27FC236}">
                    <a16:creationId xmlns:a16="http://schemas.microsoft.com/office/drawing/2014/main" xmlns="" id="{3D56E32B-D0A4-4641-A192-34BD71B760EE}"/>
                  </a:ext>
                </a:extLst>
              </p:cNvPr>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3" name="AutoShape 116">
                <a:extLst>
                  <a:ext uri="{FF2B5EF4-FFF2-40B4-BE49-F238E27FC236}">
                    <a16:creationId xmlns:a16="http://schemas.microsoft.com/office/drawing/2014/main" xmlns="" id="{29DE3AD6-146C-4DAE-AF31-4A80F8602516}"/>
                  </a:ext>
                </a:extLst>
              </p:cNvPr>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4" name="Group 23">
            <a:extLst>
              <a:ext uri="{FF2B5EF4-FFF2-40B4-BE49-F238E27FC236}">
                <a16:creationId xmlns:a16="http://schemas.microsoft.com/office/drawing/2014/main" xmlns="" id="{4DEE4AB1-A46A-4431-AA92-719367D1FAB1}"/>
              </a:ext>
            </a:extLst>
          </p:cNvPr>
          <p:cNvGrpSpPr/>
          <p:nvPr/>
        </p:nvGrpSpPr>
        <p:grpSpPr>
          <a:xfrm>
            <a:off x="7611683" y="3817747"/>
            <a:ext cx="564370" cy="564370"/>
            <a:chOff x="7612077" y="3817848"/>
            <a:chExt cx="564517" cy="564517"/>
          </a:xfrm>
        </p:grpSpPr>
        <p:sp>
          <p:nvSpPr>
            <p:cNvPr id="25" name="Oval 14">
              <a:extLst>
                <a:ext uri="{FF2B5EF4-FFF2-40B4-BE49-F238E27FC236}">
                  <a16:creationId xmlns:a16="http://schemas.microsoft.com/office/drawing/2014/main" xmlns="" id="{1AB24AD0-4D7A-41E8-87E3-3DF50EE0E1BA}"/>
                </a:ext>
              </a:extLst>
            </p:cNvPr>
            <p:cNvSpPr>
              <a:spLocks noChangeArrowheads="1"/>
            </p:cNvSpPr>
            <p:nvPr/>
          </p:nvSpPr>
          <p:spPr bwMode="auto">
            <a:xfrm>
              <a:off x="7612077" y="3817848"/>
              <a:ext cx="564517" cy="564517"/>
            </a:xfrm>
            <a:prstGeom prst="ellipse">
              <a:avLst/>
            </a:prstGeom>
            <a:solidFill>
              <a:schemeClr val="accent3"/>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26" name="Group 25">
              <a:extLst>
                <a:ext uri="{FF2B5EF4-FFF2-40B4-BE49-F238E27FC236}">
                  <a16:creationId xmlns:a16="http://schemas.microsoft.com/office/drawing/2014/main" xmlns="" id="{5BA95E3C-3EC5-4598-8E61-9D74A5E23799}"/>
                </a:ext>
              </a:extLst>
            </p:cNvPr>
            <p:cNvGrpSpPr/>
            <p:nvPr/>
          </p:nvGrpSpPr>
          <p:grpSpPr>
            <a:xfrm>
              <a:off x="7762109" y="3988865"/>
              <a:ext cx="264452" cy="222482"/>
              <a:chOff x="5356342" y="3093565"/>
              <a:chExt cx="465138" cy="391319"/>
            </a:xfrm>
            <a:solidFill>
              <a:schemeClr val="bg1"/>
            </a:solidFill>
          </p:grpSpPr>
          <p:sp>
            <p:nvSpPr>
              <p:cNvPr id="27" name="AutoShape 120">
                <a:extLst>
                  <a:ext uri="{FF2B5EF4-FFF2-40B4-BE49-F238E27FC236}">
                    <a16:creationId xmlns:a16="http://schemas.microsoft.com/office/drawing/2014/main" xmlns="" id="{5276A581-BE93-4A0E-B5A1-2CB0762CA24E}"/>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8" name="AutoShape 121">
                <a:extLst>
                  <a:ext uri="{FF2B5EF4-FFF2-40B4-BE49-F238E27FC236}">
                    <a16:creationId xmlns:a16="http://schemas.microsoft.com/office/drawing/2014/main" xmlns="" id="{EA894135-90CF-49E8-ADAB-F100A53DAEF5}"/>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29" name="AutoShape 122">
                <a:extLst>
                  <a:ext uri="{FF2B5EF4-FFF2-40B4-BE49-F238E27FC236}">
                    <a16:creationId xmlns:a16="http://schemas.microsoft.com/office/drawing/2014/main" xmlns="" id="{56F6C3CE-2497-43FC-85FA-9571F7FAAE14}"/>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0" name="Group 29">
            <a:extLst>
              <a:ext uri="{FF2B5EF4-FFF2-40B4-BE49-F238E27FC236}">
                <a16:creationId xmlns:a16="http://schemas.microsoft.com/office/drawing/2014/main" xmlns="" id="{BC650E3C-C432-45EB-909A-12793BDC0430}"/>
              </a:ext>
            </a:extLst>
          </p:cNvPr>
          <p:cNvGrpSpPr/>
          <p:nvPr/>
        </p:nvGrpSpPr>
        <p:grpSpPr>
          <a:xfrm>
            <a:off x="4523182" y="2522602"/>
            <a:ext cx="619505" cy="618502"/>
            <a:chOff x="4522771" y="2522365"/>
            <a:chExt cx="619666" cy="618663"/>
          </a:xfrm>
        </p:grpSpPr>
        <p:sp>
          <p:nvSpPr>
            <p:cNvPr id="31" name="Freeform 38">
              <a:extLst>
                <a:ext uri="{FF2B5EF4-FFF2-40B4-BE49-F238E27FC236}">
                  <a16:creationId xmlns:a16="http://schemas.microsoft.com/office/drawing/2014/main" xmlns="" id="{9673B9E2-4583-4FC7-AE87-4CDDA68F5700}"/>
                </a:ext>
              </a:extLst>
            </p:cNvPr>
            <p:cNvSpPr>
              <a:spLocks/>
            </p:cNvSpPr>
            <p:nvPr/>
          </p:nvSpPr>
          <p:spPr bwMode="auto">
            <a:xfrm>
              <a:off x="4522771" y="2522365"/>
              <a:ext cx="619666" cy="618663"/>
            </a:xfrm>
            <a:custGeom>
              <a:avLst/>
              <a:gdLst>
                <a:gd name="T0" fmla="*/ 215 w 261"/>
                <a:gd name="T1" fmla="*/ 215 h 261"/>
                <a:gd name="T2" fmla="*/ 215 w 261"/>
                <a:gd name="T3" fmla="*/ 47 h 261"/>
                <a:gd name="T4" fmla="*/ 47 w 261"/>
                <a:gd name="T5" fmla="*/ 47 h 261"/>
                <a:gd name="T6" fmla="*/ 47 w 261"/>
                <a:gd name="T7" fmla="*/ 215 h 261"/>
                <a:gd name="T8" fmla="*/ 215 w 261"/>
                <a:gd name="T9" fmla="*/ 215 h 261"/>
              </a:gdLst>
              <a:ahLst/>
              <a:cxnLst>
                <a:cxn ang="0">
                  <a:pos x="T0" y="T1"/>
                </a:cxn>
                <a:cxn ang="0">
                  <a:pos x="T2" y="T3"/>
                </a:cxn>
                <a:cxn ang="0">
                  <a:pos x="T4" y="T5"/>
                </a:cxn>
                <a:cxn ang="0">
                  <a:pos x="T6" y="T7"/>
                </a:cxn>
                <a:cxn ang="0">
                  <a:pos x="T8" y="T9"/>
                </a:cxn>
              </a:cxnLst>
              <a:rect l="0" t="0" r="r" b="b"/>
              <a:pathLst>
                <a:path w="261" h="261">
                  <a:moveTo>
                    <a:pt x="215" y="215"/>
                  </a:moveTo>
                  <a:cubicBezTo>
                    <a:pt x="261" y="168"/>
                    <a:pt x="261" y="93"/>
                    <a:pt x="215" y="47"/>
                  </a:cubicBezTo>
                  <a:cubicBezTo>
                    <a:pt x="169" y="0"/>
                    <a:pt x="93" y="0"/>
                    <a:pt x="47" y="47"/>
                  </a:cubicBezTo>
                  <a:cubicBezTo>
                    <a:pt x="0" y="93"/>
                    <a:pt x="0" y="168"/>
                    <a:pt x="47" y="215"/>
                  </a:cubicBezTo>
                  <a:cubicBezTo>
                    <a:pt x="93" y="261"/>
                    <a:pt x="169" y="261"/>
                    <a:pt x="215" y="215"/>
                  </a:cubicBezTo>
                  <a:close/>
                </a:path>
              </a:pathLst>
            </a:custGeom>
            <a:solidFill>
              <a:schemeClr val="accent4"/>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32" name="Group 31">
              <a:extLst>
                <a:ext uri="{FF2B5EF4-FFF2-40B4-BE49-F238E27FC236}">
                  <a16:creationId xmlns:a16="http://schemas.microsoft.com/office/drawing/2014/main" xmlns="" id="{EBD027F1-F517-475C-B9C1-58E15E4449AB}"/>
                </a:ext>
              </a:extLst>
            </p:cNvPr>
            <p:cNvGrpSpPr/>
            <p:nvPr/>
          </p:nvGrpSpPr>
          <p:grpSpPr>
            <a:xfrm>
              <a:off x="4700604" y="2699696"/>
              <a:ext cx="264000" cy="264000"/>
              <a:chOff x="4427654" y="3049909"/>
              <a:chExt cx="464344" cy="464344"/>
            </a:xfrm>
            <a:solidFill>
              <a:schemeClr val="bg1"/>
            </a:solidFill>
          </p:grpSpPr>
          <p:sp>
            <p:nvSpPr>
              <p:cNvPr id="33" name="AutoShape 123">
                <a:extLst>
                  <a:ext uri="{FF2B5EF4-FFF2-40B4-BE49-F238E27FC236}">
                    <a16:creationId xmlns:a16="http://schemas.microsoft.com/office/drawing/2014/main" xmlns="" id="{CEE7660C-118D-4875-A51E-7E4A58876237}"/>
                  </a:ext>
                </a:extLst>
              </p:cNvPr>
              <p:cNvSpPr>
                <a:spLocks/>
              </p:cNvSpPr>
              <p:nvPr/>
            </p:nvSpPr>
            <p:spPr bwMode="auto">
              <a:xfrm>
                <a:off x="4427654"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4" name="AutoShape 124">
                <a:extLst>
                  <a:ext uri="{FF2B5EF4-FFF2-40B4-BE49-F238E27FC236}">
                    <a16:creationId xmlns:a16="http://schemas.microsoft.com/office/drawing/2014/main" xmlns="" id="{D4AF9E65-2711-49CC-BA01-F792D71CFF04}"/>
                  </a:ext>
                </a:extLst>
              </p:cNvPr>
              <p:cNvSpPr>
                <a:spLocks/>
              </p:cNvSpPr>
              <p:nvPr/>
            </p:nvSpPr>
            <p:spPr bwMode="auto">
              <a:xfrm>
                <a:off x="4558623" y="318008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35" name="AutoShape 125">
                <a:extLst>
                  <a:ext uri="{FF2B5EF4-FFF2-40B4-BE49-F238E27FC236}">
                    <a16:creationId xmlns:a16="http://schemas.microsoft.com/office/drawing/2014/main" xmlns="" id="{27F3EAEC-DC9C-45D6-B04E-70EEDF5E87E0}"/>
                  </a:ext>
                </a:extLst>
              </p:cNvPr>
              <p:cNvSpPr>
                <a:spLocks/>
              </p:cNvSpPr>
              <p:nvPr/>
            </p:nvSpPr>
            <p:spPr bwMode="auto">
              <a:xfrm>
                <a:off x="4601485" y="322374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36" name="Group 35">
            <a:extLst>
              <a:ext uri="{FF2B5EF4-FFF2-40B4-BE49-F238E27FC236}">
                <a16:creationId xmlns:a16="http://schemas.microsoft.com/office/drawing/2014/main" xmlns="" id="{FC078FB4-19E8-406D-8837-21553956B62A}"/>
              </a:ext>
            </a:extLst>
          </p:cNvPr>
          <p:cNvGrpSpPr/>
          <p:nvPr/>
        </p:nvGrpSpPr>
        <p:grpSpPr>
          <a:xfrm>
            <a:off x="5818326" y="2024392"/>
            <a:ext cx="564370" cy="564370"/>
            <a:chOff x="5818253" y="2024026"/>
            <a:chExt cx="564517" cy="564517"/>
          </a:xfrm>
        </p:grpSpPr>
        <p:sp>
          <p:nvSpPr>
            <p:cNvPr id="37" name="Oval 32">
              <a:extLst>
                <a:ext uri="{FF2B5EF4-FFF2-40B4-BE49-F238E27FC236}">
                  <a16:creationId xmlns:a16="http://schemas.microsoft.com/office/drawing/2014/main" xmlns="" id="{8A6C2196-D161-4A91-81AE-78F0AEEC5B3F}"/>
                </a:ext>
              </a:extLst>
            </p:cNvPr>
            <p:cNvSpPr>
              <a:spLocks noChangeArrowheads="1"/>
            </p:cNvSpPr>
            <p:nvPr/>
          </p:nvSpPr>
          <p:spPr bwMode="auto">
            <a:xfrm>
              <a:off x="5818253" y="2024026"/>
              <a:ext cx="564517" cy="564517"/>
            </a:xfrm>
            <a:prstGeom prst="ellipse">
              <a:avLst/>
            </a:prstGeom>
            <a:solidFill>
              <a:schemeClr val="accent1"/>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38" name="Group 37">
              <a:extLst>
                <a:ext uri="{FF2B5EF4-FFF2-40B4-BE49-F238E27FC236}">
                  <a16:creationId xmlns:a16="http://schemas.microsoft.com/office/drawing/2014/main" xmlns="" id="{8DC333B2-F311-4221-8211-350EDAA1E137}"/>
                </a:ext>
              </a:extLst>
            </p:cNvPr>
            <p:cNvGrpSpPr/>
            <p:nvPr/>
          </p:nvGrpSpPr>
          <p:grpSpPr>
            <a:xfrm>
              <a:off x="5968511" y="2174284"/>
              <a:ext cx="264000" cy="264000"/>
              <a:chOff x="3498967" y="3049909"/>
              <a:chExt cx="464344" cy="464344"/>
            </a:xfrm>
            <a:solidFill>
              <a:schemeClr val="bg1"/>
            </a:solidFill>
          </p:grpSpPr>
          <p:sp>
            <p:nvSpPr>
              <p:cNvPr id="39" name="AutoShape 126">
                <a:extLst>
                  <a:ext uri="{FF2B5EF4-FFF2-40B4-BE49-F238E27FC236}">
                    <a16:creationId xmlns:a16="http://schemas.microsoft.com/office/drawing/2014/main" xmlns="" id="{04C45D7F-53D6-4126-B385-24E8A1E9D892}"/>
                  </a:ext>
                </a:extLst>
              </p:cNvPr>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0" name="AutoShape 127">
                <a:extLst>
                  <a:ext uri="{FF2B5EF4-FFF2-40B4-BE49-F238E27FC236}">
                    <a16:creationId xmlns:a16="http://schemas.microsoft.com/office/drawing/2014/main" xmlns="" id="{0DF26D53-6FED-4199-94ED-242F23B111FF}"/>
                  </a:ext>
                </a:extLst>
              </p:cNvPr>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1" name="Group 40">
            <a:extLst>
              <a:ext uri="{FF2B5EF4-FFF2-40B4-BE49-F238E27FC236}">
                <a16:creationId xmlns:a16="http://schemas.microsoft.com/office/drawing/2014/main" xmlns="" id="{9B030986-D07E-472B-B0D0-CDC9C920D082}"/>
              </a:ext>
            </a:extLst>
          </p:cNvPr>
          <p:cNvGrpSpPr/>
          <p:nvPr/>
        </p:nvGrpSpPr>
        <p:grpSpPr>
          <a:xfrm>
            <a:off x="7056333" y="2515585"/>
            <a:ext cx="618502" cy="618502"/>
            <a:chOff x="7056583" y="2515347"/>
            <a:chExt cx="618663" cy="618663"/>
          </a:xfrm>
        </p:grpSpPr>
        <p:sp>
          <p:nvSpPr>
            <p:cNvPr id="42" name="Freeform 56">
              <a:extLst>
                <a:ext uri="{FF2B5EF4-FFF2-40B4-BE49-F238E27FC236}">
                  <a16:creationId xmlns:a16="http://schemas.microsoft.com/office/drawing/2014/main" xmlns="" id="{22AADFC3-3774-4A5C-AB51-1DC69E6859EC}"/>
                </a:ext>
              </a:extLst>
            </p:cNvPr>
            <p:cNvSpPr>
              <a:spLocks/>
            </p:cNvSpPr>
            <p:nvPr/>
          </p:nvSpPr>
          <p:spPr bwMode="auto">
            <a:xfrm>
              <a:off x="7056583" y="2515347"/>
              <a:ext cx="618663" cy="618663"/>
            </a:xfrm>
            <a:custGeom>
              <a:avLst/>
              <a:gdLst>
                <a:gd name="T0" fmla="*/ 215 w 261"/>
                <a:gd name="T1" fmla="*/ 46 h 261"/>
                <a:gd name="T2" fmla="*/ 46 w 261"/>
                <a:gd name="T3" fmla="*/ 46 h 261"/>
                <a:gd name="T4" fmla="*/ 46 w 261"/>
                <a:gd name="T5" fmla="*/ 214 h 261"/>
                <a:gd name="T6" fmla="*/ 215 w 261"/>
                <a:gd name="T7" fmla="*/ 214 h 261"/>
                <a:gd name="T8" fmla="*/ 215 w 261"/>
                <a:gd name="T9" fmla="*/ 46 h 261"/>
              </a:gdLst>
              <a:ahLst/>
              <a:cxnLst>
                <a:cxn ang="0">
                  <a:pos x="T0" y="T1"/>
                </a:cxn>
                <a:cxn ang="0">
                  <a:pos x="T2" y="T3"/>
                </a:cxn>
                <a:cxn ang="0">
                  <a:pos x="T4" y="T5"/>
                </a:cxn>
                <a:cxn ang="0">
                  <a:pos x="T6" y="T7"/>
                </a:cxn>
                <a:cxn ang="0">
                  <a:pos x="T8" y="T9"/>
                </a:cxn>
              </a:cxnLst>
              <a:rect l="0" t="0" r="r" b="b"/>
              <a:pathLst>
                <a:path w="261" h="261">
                  <a:moveTo>
                    <a:pt x="215" y="46"/>
                  </a:moveTo>
                  <a:cubicBezTo>
                    <a:pt x="168" y="0"/>
                    <a:pt x="93" y="0"/>
                    <a:pt x="46" y="46"/>
                  </a:cubicBezTo>
                  <a:cubicBezTo>
                    <a:pt x="0" y="92"/>
                    <a:pt x="0" y="168"/>
                    <a:pt x="46" y="214"/>
                  </a:cubicBezTo>
                  <a:cubicBezTo>
                    <a:pt x="93" y="261"/>
                    <a:pt x="168" y="261"/>
                    <a:pt x="215" y="214"/>
                  </a:cubicBezTo>
                  <a:cubicBezTo>
                    <a:pt x="261" y="168"/>
                    <a:pt x="261" y="92"/>
                    <a:pt x="215" y="46"/>
                  </a:cubicBezTo>
                  <a:close/>
                </a:path>
              </a:pathLst>
            </a:custGeom>
            <a:solidFill>
              <a:schemeClr val="accent2"/>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nvGrpSpPr>
            <p:cNvPr id="43" name="Group 42">
              <a:extLst>
                <a:ext uri="{FF2B5EF4-FFF2-40B4-BE49-F238E27FC236}">
                  <a16:creationId xmlns:a16="http://schemas.microsoft.com/office/drawing/2014/main" xmlns="" id="{B635208F-F113-4B5B-9B15-2D7A9D334DB4}"/>
                </a:ext>
              </a:extLst>
            </p:cNvPr>
            <p:cNvGrpSpPr/>
            <p:nvPr/>
          </p:nvGrpSpPr>
          <p:grpSpPr>
            <a:xfrm>
              <a:off x="7233688" y="2692678"/>
              <a:ext cx="264452" cy="264000"/>
              <a:chOff x="2581275" y="2582069"/>
              <a:chExt cx="465138" cy="464344"/>
            </a:xfrm>
            <a:solidFill>
              <a:schemeClr val="bg1"/>
            </a:solidFill>
          </p:grpSpPr>
          <p:sp>
            <p:nvSpPr>
              <p:cNvPr id="44" name="AutoShape 128">
                <a:extLst>
                  <a:ext uri="{FF2B5EF4-FFF2-40B4-BE49-F238E27FC236}">
                    <a16:creationId xmlns:a16="http://schemas.microsoft.com/office/drawing/2014/main" xmlns="" id="{90BA45CA-9ABC-467E-971B-C3C0BF638CC8}"/>
                  </a:ext>
                </a:extLst>
              </p:cNvPr>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sp>
            <p:nvSpPr>
              <p:cNvPr id="45" name="AutoShape 129">
                <a:extLst>
                  <a:ext uri="{FF2B5EF4-FFF2-40B4-BE49-F238E27FC236}">
                    <a16:creationId xmlns:a16="http://schemas.microsoft.com/office/drawing/2014/main" xmlns="" id="{66774075-5E48-41F2-B81F-E5B2481E8229}"/>
                  </a:ext>
                </a:extLst>
              </p:cNvPr>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6" tIns="19046" rIns="19046" bIns="19046" anchor="ctr"/>
              <a:lstStyle/>
              <a:p>
                <a:pPr algn="ctr" defTabSz="228525" rtl="0" fontAlgn="base" hangingPunct="0">
                  <a:spcBef>
                    <a:spcPct val="0"/>
                  </a:spcBef>
                  <a:spcAft>
                    <a:spcPct val="0"/>
                  </a:spcAft>
                  <a:defRPr/>
                </a:pPr>
                <a:endParaRPr lang="en-US" sz="1500" dirty="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6" name="Group 45">
            <a:extLst>
              <a:ext uri="{FF2B5EF4-FFF2-40B4-BE49-F238E27FC236}">
                <a16:creationId xmlns:a16="http://schemas.microsoft.com/office/drawing/2014/main" xmlns="" id="{6AC4B4ED-7A27-43B6-94A7-56DC5C21E099}"/>
              </a:ext>
            </a:extLst>
          </p:cNvPr>
          <p:cNvGrpSpPr/>
          <p:nvPr/>
        </p:nvGrpSpPr>
        <p:grpSpPr>
          <a:xfrm>
            <a:off x="4580321" y="2588762"/>
            <a:ext cx="3031361" cy="3017329"/>
            <a:chOff x="4579931" y="2588542"/>
            <a:chExt cx="3032151" cy="3018115"/>
          </a:xfrm>
        </p:grpSpPr>
        <p:cxnSp>
          <p:nvCxnSpPr>
            <p:cNvPr id="47" name="Straight Connector 46">
              <a:extLst>
                <a:ext uri="{FF2B5EF4-FFF2-40B4-BE49-F238E27FC236}">
                  <a16:creationId xmlns:a16="http://schemas.microsoft.com/office/drawing/2014/main" xmlns="" id="{BB69964A-90E4-40C1-8DAD-B1EBACF5B86E}"/>
                </a:ext>
              </a:extLst>
            </p:cNvPr>
            <p:cNvCxnSpPr>
              <a:stCxn id="25" idx="2"/>
            </p:cNvCxnSpPr>
            <p:nvPr/>
          </p:nvCxnSpPr>
          <p:spPr>
            <a:xfrm flipH="1">
              <a:off x="7065612" y="4100107"/>
              <a:ext cx="546470"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xmlns="" id="{EA807E71-B4CA-4CDE-86C6-FF05237BD032}"/>
                </a:ext>
              </a:extLst>
            </p:cNvPr>
            <p:cNvCxnSpPr>
              <a:endCxn id="15" idx="0"/>
            </p:cNvCxnSpPr>
            <p:nvPr/>
          </p:nvCxnSpPr>
          <p:spPr>
            <a:xfrm>
              <a:off x="6109543" y="5117694"/>
              <a:ext cx="0" cy="488963"/>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xmlns="" id="{14223A9F-52C7-4084-8349-DCD47DE0C2B4}"/>
                </a:ext>
              </a:extLst>
            </p:cNvPr>
            <p:cNvGrpSpPr/>
            <p:nvPr/>
          </p:nvGrpSpPr>
          <p:grpSpPr>
            <a:xfrm>
              <a:off x="4579931" y="2588542"/>
              <a:ext cx="2784480" cy="2775463"/>
              <a:chOff x="4579931" y="2588542"/>
              <a:chExt cx="2784480" cy="2775463"/>
            </a:xfrm>
          </p:grpSpPr>
          <p:cxnSp>
            <p:nvCxnSpPr>
              <p:cNvPr id="50" name="Straight Connector 49">
                <a:extLst>
                  <a:ext uri="{FF2B5EF4-FFF2-40B4-BE49-F238E27FC236}">
                    <a16:creationId xmlns:a16="http://schemas.microsoft.com/office/drawing/2014/main" xmlns="" id="{D2793931-D642-43EA-8941-952DB70C8C3E}"/>
                  </a:ext>
                </a:extLst>
              </p:cNvPr>
              <p:cNvCxnSpPr>
                <a:stCxn id="37" idx="4"/>
              </p:cNvCxnSpPr>
              <p:nvPr/>
            </p:nvCxnSpPr>
            <p:spPr>
              <a:xfrm>
                <a:off x="6100519" y="2588542"/>
                <a:ext cx="0" cy="375009"/>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xmlns="" id="{C1060267-6EDC-46F3-A2D2-50CA04F9016D}"/>
                  </a:ext>
                </a:extLst>
              </p:cNvPr>
              <p:cNvCxnSpPr>
                <a:stCxn id="42" idx="2"/>
              </p:cNvCxnSpPr>
              <p:nvPr/>
            </p:nvCxnSpPr>
            <p:spPr>
              <a:xfrm flipH="1">
                <a:off x="6799901" y="3022603"/>
                <a:ext cx="365724" cy="368097"/>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xmlns="" id="{5CAB2FB8-BCC5-4171-BAA1-E9E92DBB7AD2}"/>
                  </a:ext>
                </a:extLst>
              </p:cNvPr>
              <p:cNvCxnSpPr>
                <a:stCxn id="7" idx="2"/>
              </p:cNvCxnSpPr>
              <p:nvPr/>
            </p:nvCxnSpPr>
            <p:spPr>
              <a:xfrm flipH="1" flipV="1">
                <a:off x="6827977" y="4797484"/>
                <a:ext cx="327798" cy="36973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xmlns="" id="{FDBD9D80-B750-44E3-A6E5-0618A7A8DB18}"/>
                  </a:ext>
                </a:extLst>
              </p:cNvPr>
              <p:cNvCxnSpPr>
                <a:endCxn id="12" idx="6"/>
              </p:cNvCxnSpPr>
              <p:nvPr/>
            </p:nvCxnSpPr>
            <p:spPr>
              <a:xfrm flipH="1">
                <a:off x="4579931" y="4100106"/>
                <a:ext cx="538950" cy="1"/>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xmlns="" id="{C0B276EE-5EA0-49AA-A806-957DB3E43449}"/>
                  </a:ext>
                </a:extLst>
              </p:cNvPr>
              <p:cNvCxnSpPr>
                <a:endCxn id="31" idx="0"/>
              </p:cNvCxnSpPr>
              <p:nvPr/>
            </p:nvCxnSpPr>
            <p:spPr>
              <a:xfrm flipH="1" flipV="1">
                <a:off x="5033230" y="3031992"/>
                <a:ext cx="318276" cy="34533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xmlns="" id="{739135F0-90E9-464A-910E-964AB62BBDF0}"/>
                  </a:ext>
                </a:extLst>
              </p:cNvPr>
              <p:cNvCxnSpPr>
                <a:stCxn id="20" idx="0"/>
              </p:cNvCxnSpPr>
              <p:nvPr/>
            </p:nvCxnSpPr>
            <p:spPr>
              <a:xfrm flipV="1">
                <a:off x="5026211" y="4816532"/>
                <a:ext cx="325294" cy="35570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56" name="Freeform 5">
                <a:extLst>
                  <a:ext uri="{FF2B5EF4-FFF2-40B4-BE49-F238E27FC236}">
                    <a16:creationId xmlns:a16="http://schemas.microsoft.com/office/drawing/2014/main" xmlns="" id="{F2E8753D-08F1-438E-B414-4D6DEAD49534}"/>
                  </a:ext>
                </a:extLst>
              </p:cNvPr>
              <p:cNvSpPr>
                <a:spLocks noEditPoints="1"/>
              </p:cNvSpPr>
              <p:nvPr/>
            </p:nvSpPr>
            <p:spPr bwMode="auto">
              <a:xfrm>
                <a:off x="4826588" y="2835207"/>
                <a:ext cx="2537823" cy="2528798"/>
              </a:xfrm>
              <a:custGeom>
                <a:avLst/>
                <a:gdLst>
                  <a:gd name="T0" fmla="*/ 1070 w 1070"/>
                  <a:gd name="T1" fmla="*/ 560 h 1066"/>
                  <a:gd name="T2" fmla="*/ 973 w 1070"/>
                  <a:gd name="T3" fmla="*/ 462 h 1066"/>
                  <a:gd name="T4" fmla="*/ 1034 w 1070"/>
                  <a:gd name="T5" fmla="*/ 340 h 1066"/>
                  <a:gd name="T6" fmla="*/ 904 w 1070"/>
                  <a:gd name="T7" fmla="*/ 288 h 1066"/>
                  <a:gd name="T8" fmla="*/ 910 w 1070"/>
                  <a:gd name="T9" fmla="*/ 153 h 1066"/>
                  <a:gd name="T10" fmla="*/ 769 w 1070"/>
                  <a:gd name="T11" fmla="*/ 157 h 1066"/>
                  <a:gd name="T12" fmla="*/ 721 w 1070"/>
                  <a:gd name="T13" fmla="*/ 33 h 1066"/>
                  <a:gd name="T14" fmla="*/ 591 w 1070"/>
                  <a:gd name="T15" fmla="*/ 94 h 1066"/>
                  <a:gd name="T16" fmla="*/ 535 w 1070"/>
                  <a:gd name="T17" fmla="*/ 0 h 1066"/>
                  <a:gd name="T18" fmla="*/ 478 w 1070"/>
                  <a:gd name="T19" fmla="*/ 94 h 1066"/>
                  <a:gd name="T20" fmla="*/ 349 w 1070"/>
                  <a:gd name="T21" fmla="*/ 33 h 1066"/>
                  <a:gd name="T22" fmla="*/ 301 w 1070"/>
                  <a:gd name="T23" fmla="*/ 157 h 1066"/>
                  <a:gd name="T24" fmla="*/ 159 w 1070"/>
                  <a:gd name="T25" fmla="*/ 153 h 1066"/>
                  <a:gd name="T26" fmla="*/ 165 w 1070"/>
                  <a:gd name="T27" fmla="*/ 288 h 1066"/>
                  <a:gd name="T28" fmla="*/ 36 w 1070"/>
                  <a:gd name="T29" fmla="*/ 340 h 1066"/>
                  <a:gd name="T30" fmla="*/ 96 w 1070"/>
                  <a:gd name="T31" fmla="*/ 462 h 1066"/>
                  <a:gd name="T32" fmla="*/ 0 w 1070"/>
                  <a:gd name="T33" fmla="*/ 560 h 1066"/>
                  <a:gd name="T34" fmla="*/ 105 w 1070"/>
                  <a:gd name="T35" fmla="*/ 647 h 1066"/>
                  <a:gd name="T36" fmla="*/ 55 w 1070"/>
                  <a:gd name="T37" fmla="*/ 774 h 1066"/>
                  <a:gd name="T38" fmla="*/ 187 w 1070"/>
                  <a:gd name="T39" fmla="*/ 812 h 1066"/>
                  <a:gd name="T40" fmla="*/ 192 w 1070"/>
                  <a:gd name="T41" fmla="*/ 946 h 1066"/>
                  <a:gd name="T42" fmla="*/ 328 w 1070"/>
                  <a:gd name="T43" fmla="*/ 929 h 1066"/>
                  <a:gd name="T44" fmla="*/ 385 w 1070"/>
                  <a:gd name="T45" fmla="*/ 1050 h 1066"/>
                  <a:gd name="T46" fmla="*/ 504 w 1070"/>
                  <a:gd name="T47" fmla="*/ 978 h 1066"/>
                  <a:gd name="T48" fmla="*/ 566 w 1070"/>
                  <a:gd name="T49" fmla="*/ 978 h 1066"/>
                  <a:gd name="T50" fmla="*/ 684 w 1070"/>
                  <a:gd name="T51" fmla="*/ 1050 h 1066"/>
                  <a:gd name="T52" fmla="*/ 741 w 1070"/>
                  <a:gd name="T53" fmla="*/ 929 h 1066"/>
                  <a:gd name="T54" fmla="*/ 878 w 1070"/>
                  <a:gd name="T55" fmla="*/ 946 h 1066"/>
                  <a:gd name="T56" fmla="*/ 882 w 1070"/>
                  <a:gd name="T57" fmla="*/ 812 h 1066"/>
                  <a:gd name="T58" fmla="*/ 1014 w 1070"/>
                  <a:gd name="T59" fmla="*/ 774 h 1066"/>
                  <a:gd name="T60" fmla="*/ 965 w 1070"/>
                  <a:gd name="T61" fmla="*/ 647 h 1066"/>
                  <a:gd name="T62" fmla="*/ 535 w 1070"/>
                  <a:gd name="T63" fmla="*/ 831 h 1066"/>
                  <a:gd name="T64" fmla="*/ 535 w 1070"/>
                  <a:gd name="T65" fmla="*/ 235 h 1066"/>
                  <a:gd name="T66" fmla="*/ 535 w 1070"/>
                  <a:gd name="T67" fmla="*/ 831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0" h="1066">
                    <a:moveTo>
                      <a:pt x="1060" y="638"/>
                    </a:moveTo>
                    <a:cubicBezTo>
                      <a:pt x="1065" y="613"/>
                      <a:pt x="1068" y="586"/>
                      <a:pt x="1070" y="560"/>
                    </a:cubicBezTo>
                    <a:cubicBezTo>
                      <a:pt x="979" y="531"/>
                      <a:pt x="979" y="531"/>
                      <a:pt x="979" y="531"/>
                    </a:cubicBezTo>
                    <a:cubicBezTo>
                      <a:pt x="979" y="507"/>
                      <a:pt x="977" y="484"/>
                      <a:pt x="973" y="462"/>
                    </a:cubicBezTo>
                    <a:cubicBezTo>
                      <a:pt x="1057" y="414"/>
                      <a:pt x="1057" y="414"/>
                      <a:pt x="1057" y="414"/>
                    </a:cubicBezTo>
                    <a:cubicBezTo>
                      <a:pt x="1051" y="389"/>
                      <a:pt x="1043" y="364"/>
                      <a:pt x="1034" y="340"/>
                    </a:cubicBezTo>
                    <a:cubicBezTo>
                      <a:pt x="939" y="351"/>
                      <a:pt x="939" y="351"/>
                      <a:pt x="939" y="351"/>
                    </a:cubicBezTo>
                    <a:cubicBezTo>
                      <a:pt x="929" y="329"/>
                      <a:pt x="917" y="308"/>
                      <a:pt x="904" y="288"/>
                    </a:cubicBezTo>
                    <a:cubicBezTo>
                      <a:pt x="961" y="211"/>
                      <a:pt x="961" y="211"/>
                      <a:pt x="961" y="211"/>
                    </a:cubicBezTo>
                    <a:cubicBezTo>
                      <a:pt x="945" y="191"/>
                      <a:pt x="929" y="171"/>
                      <a:pt x="910" y="153"/>
                    </a:cubicBezTo>
                    <a:cubicBezTo>
                      <a:pt x="828" y="202"/>
                      <a:pt x="828" y="202"/>
                      <a:pt x="828" y="202"/>
                    </a:cubicBezTo>
                    <a:cubicBezTo>
                      <a:pt x="810" y="185"/>
                      <a:pt x="790" y="170"/>
                      <a:pt x="769" y="157"/>
                    </a:cubicBezTo>
                    <a:cubicBezTo>
                      <a:pt x="789" y="64"/>
                      <a:pt x="789" y="64"/>
                      <a:pt x="789" y="64"/>
                    </a:cubicBezTo>
                    <a:cubicBezTo>
                      <a:pt x="767" y="52"/>
                      <a:pt x="744" y="41"/>
                      <a:pt x="721" y="33"/>
                    </a:cubicBezTo>
                    <a:cubicBezTo>
                      <a:pt x="665" y="110"/>
                      <a:pt x="665" y="110"/>
                      <a:pt x="665" y="110"/>
                    </a:cubicBezTo>
                    <a:cubicBezTo>
                      <a:pt x="641" y="103"/>
                      <a:pt x="617" y="98"/>
                      <a:pt x="591" y="94"/>
                    </a:cubicBezTo>
                    <a:cubicBezTo>
                      <a:pt x="572" y="1"/>
                      <a:pt x="572" y="1"/>
                      <a:pt x="572" y="1"/>
                    </a:cubicBezTo>
                    <a:cubicBezTo>
                      <a:pt x="560" y="0"/>
                      <a:pt x="547" y="0"/>
                      <a:pt x="535" y="0"/>
                    </a:cubicBezTo>
                    <a:cubicBezTo>
                      <a:pt x="522" y="0"/>
                      <a:pt x="509" y="0"/>
                      <a:pt x="497" y="1"/>
                    </a:cubicBezTo>
                    <a:cubicBezTo>
                      <a:pt x="478" y="94"/>
                      <a:pt x="478" y="94"/>
                      <a:pt x="478" y="94"/>
                    </a:cubicBezTo>
                    <a:cubicBezTo>
                      <a:pt x="453" y="98"/>
                      <a:pt x="428" y="103"/>
                      <a:pt x="404" y="110"/>
                    </a:cubicBezTo>
                    <a:cubicBezTo>
                      <a:pt x="349" y="33"/>
                      <a:pt x="349" y="33"/>
                      <a:pt x="349" y="33"/>
                    </a:cubicBezTo>
                    <a:cubicBezTo>
                      <a:pt x="325" y="41"/>
                      <a:pt x="302" y="52"/>
                      <a:pt x="280" y="64"/>
                    </a:cubicBezTo>
                    <a:cubicBezTo>
                      <a:pt x="301" y="157"/>
                      <a:pt x="301" y="157"/>
                      <a:pt x="301" y="157"/>
                    </a:cubicBezTo>
                    <a:cubicBezTo>
                      <a:pt x="279" y="170"/>
                      <a:pt x="260" y="185"/>
                      <a:pt x="241" y="202"/>
                    </a:cubicBezTo>
                    <a:cubicBezTo>
                      <a:pt x="159" y="153"/>
                      <a:pt x="159" y="153"/>
                      <a:pt x="159" y="153"/>
                    </a:cubicBezTo>
                    <a:cubicBezTo>
                      <a:pt x="141" y="171"/>
                      <a:pt x="124" y="191"/>
                      <a:pt x="108" y="211"/>
                    </a:cubicBezTo>
                    <a:cubicBezTo>
                      <a:pt x="165" y="288"/>
                      <a:pt x="165" y="288"/>
                      <a:pt x="165" y="288"/>
                    </a:cubicBezTo>
                    <a:cubicBezTo>
                      <a:pt x="152" y="308"/>
                      <a:pt x="140" y="329"/>
                      <a:pt x="130" y="351"/>
                    </a:cubicBezTo>
                    <a:cubicBezTo>
                      <a:pt x="36" y="340"/>
                      <a:pt x="36" y="340"/>
                      <a:pt x="36" y="340"/>
                    </a:cubicBezTo>
                    <a:cubicBezTo>
                      <a:pt x="26" y="364"/>
                      <a:pt x="19" y="389"/>
                      <a:pt x="13" y="414"/>
                    </a:cubicBezTo>
                    <a:cubicBezTo>
                      <a:pt x="96" y="462"/>
                      <a:pt x="96" y="462"/>
                      <a:pt x="96" y="462"/>
                    </a:cubicBezTo>
                    <a:cubicBezTo>
                      <a:pt x="93" y="484"/>
                      <a:pt x="91" y="507"/>
                      <a:pt x="90" y="531"/>
                    </a:cubicBezTo>
                    <a:cubicBezTo>
                      <a:pt x="0" y="560"/>
                      <a:pt x="0" y="560"/>
                      <a:pt x="0" y="560"/>
                    </a:cubicBezTo>
                    <a:cubicBezTo>
                      <a:pt x="1" y="586"/>
                      <a:pt x="4" y="613"/>
                      <a:pt x="9" y="638"/>
                    </a:cubicBezTo>
                    <a:cubicBezTo>
                      <a:pt x="105" y="647"/>
                      <a:pt x="105" y="647"/>
                      <a:pt x="105" y="647"/>
                    </a:cubicBezTo>
                    <a:cubicBezTo>
                      <a:pt x="110" y="669"/>
                      <a:pt x="118" y="690"/>
                      <a:pt x="126" y="711"/>
                    </a:cubicBezTo>
                    <a:cubicBezTo>
                      <a:pt x="55" y="774"/>
                      <a:pt x="55" y="774"/>
                      <a:pt x="55" y="774"/>
                    </a:cubicBezTo>
                    <a:cubicBezTo>
                      <a:pt x="67" y="798"/>
                      <a:pt x="81" y="821"/>
                      <a:pt x="96" y="843"/>
                    </a:cubicBezTo>
                    <a:cubicBezTo>
                      <a:pt x="187" y="812"/>
                      <a:pt x="187" y="812"/>
                      <a:pt x="187" y="812"/>
                    </a:cubicBezTo>
                    <a:cubicBezTo>
                      <a:pt x="201" y="829"/>
                      <a:pt x="215" y="845"/>
                      <a:pt x="231" y="860"/>
                    </a:cubicBezTo>
                    <a:cubicBezTo>
                      <a:pt x="192" y="946"/>
                      <a:pt x="192" y="946"/>
                      <a:pt x="192" y="946"/>
                    </a:cubicBezTo>
                    <a:cubicBezTo>
                      <a:pt x="212" y="964"/>
                      <a:pt x="234" y="979"/>
                      <a:pt x="258" y="994"/>
                    </a:cubicBezTo>
                    <a:cubicBezTo>
                      <a:pt x="328" y="929"/>
                      <a:pt x="328" y="929"/>
                      <a:pt x="328" y="929"/>
                    </a:cubicBezTo>
                    <a:cubicBezTo>
                      <a:pt x="347" y="938"/>
                      <a:pt x="366" y="947"/>
                      <a:pt x="386" y="954"/>
                    </a:cubicBezTo>
                    <a:cubicBezTo>
                      <a:pt x="385" y="1050"/>
                      <a:pt x="385" y="1050"/>
                      <a:pt x="385" y="1050"/>
                    </a:cubicBezTo>
                    <a:cubicBezTo>
                      <a:pt x="411" y="1057"/>
                      <a:pt x="438" y="1063"/>
                      <a:pt x="465" y="1066"/>
                    </a:cubicBezTo>
                    <a:cubicBezTo>
                      <a:pt x="504" y="978"/>
                      <a:pt x="504" y="978"/>
                      <a:pt x="504" y="978"/>
                    </a:cubicBezTo>
                    <a:cubicBezTo>
                      <a:pt x="514" y="979"/>
                      <a:pt x="524" y="979"/>
                      <a:pt x="535" y="979"/>
                    </a:cubicBezTo>
                    <a:cubicBezTo>
                      <a:pt x="545" y="979"/>
                      <a:pt x="556" y="979"/>
                      <a:pt x="566" y="978"/>
                    </a:cubicBezTo>
                    <a:cubicBezTo>
                      <a:pt x="604" y="1066"/>
                      <a:pt x="604" y="1066"/>
                      <a:pt x="604" y="1066"/>
                    </a:cubicBezTo>
                    <a:cubicBezTo>
                      <a:pt x="631" y="1063"/>
                      <a:pt x="658" y="1057"/>
                      <a:pt x="684" y="1050"/>
                    </a:cubicBezTo>
                    <a:cubicBezTo>
                      <a:pt x="683" y="954"/>
                      <a:pt x="683" y="954"/>
                      <a:pt x="683" y="954"/>
                    </a:cubicBezTo>
                    <a:cubicBezTo>
                      <a:pt x="703" y="947"/>
                      <a:pt x="722" y="938"/>
                      <a:pt x="741" y="929"/>
                    </a:cubicBezTo>
                    <a:cubicBezTo>
                      <a:pt x="812" y="994"/>
                      <a:pt x="812" y="994"/>
                      <a:pt x="812" y="994"/>
                    </a:cubicBezTo>
                    <a:cubicBezTo>
                      <a:pt x="835" y="979"/>
                      <a:pt x="857" y="964"/>
                      <a:pt x="878" y="946"/>
                    </a:cubicBezTo>
                    <a:cubicBezTo>
                      <a:pt x="838" y="860"/>
                      <a:pt x="838" y="860"/>
                      <a:pt x="838" y="860"/>
                    </a:cubicBezTo>
                    <a:cubicBezTo>
                      <a:pt x="854" y="845"/>
                      <a:pt x="869" y="829"/>
                      <a:pt x="882" y="812"/>
                    </a:cubicBezTo>
                    <a:cubicBezTo>
                      <a:pt x="973" y="843"/>
                      <a:pt x="973" y="843"/>
                      <a:pt x="973" y="843"/>
                    </a:cubicBezTo>
                    <a:cubicBezTo>
                      <a:pt x="989" y="821"/>
                      <a:pt x="1002" y="798"/>
                      <a:pt x="1014" y="774"/>
                    </a:cubicBezTo>
                    <a:cubicBezTo>
                      <a:pt x="943" y="711"/>
                      <a:pt x="943" y="711"/>
                      <a:pt x="943" y="711"/>
                    </a:cubicBezTo>
                    <a:cubicBezTo>
                      <a:pt x="952" y="690"/>
                      <a:pt x="959" y="669"/>
                      <a:pt x="965" y="647"/>
                    </a:cubicBezTo>
                    <a:lnTo>
                      <a:pt x="1060" y="638"/>
                    </a:lnTo>
                    <a:close/>
                    <a:moveTo>
                      <a:pt x="535" y="831"/>
                    </a:moveTo>
                    <a:cubicBezTo>
                      <a:pt x="370" y="831"/>
                      <a:pt x="237" y="698"/>
                      <a:pt x="237" y="533"/>
                    </a:cubicBezTo>
                    <a:cubicBezTo>
                      <a:pt x="237" y="368"/>
                      <a:pt x="370" y="235"/>
                      <a:pt x="535" y="235"/>
                    </a:cubicBezTo>
                    <a:cubicBezTo>
                      <a:pt x="699" y="235"/>
                      <a:pt x="833" y="368"/>
                      <a:pt x="833" y="533"/>
                    </a:cubicBezTo>
                    <a:cubicBezTo>
                      <a:pt x="833" y="698"/>
                      <a:pt x="699" y="831"/>
                      <a:pt x="535" y="831"/>
                    </a:cubicBezTo>
                    <a:close/>
                  </a:path>
                </a:pathLst>
              </a:custGeom>
              <a:solidFill>
                <a:schemeClr val="tx2"/>
              </a:solidFill>
              <a:ln>
                <a:noFill/>
              </a:ln>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57" name="Oval 56">
                <a:extLst>
                  <a:ext uri="{FF2B5EF4-FFF2-40B4-BE49-F238E27FC236}">
                    <a16:creationId xmlns:a16="http://schemas.microsoft.com/office/drawing/2014/main" xmlns="" id="{9149557E-699C-4897-9A18-30210EBFE0F4}"/>
                  </a:ext>
                </a:extLst>
              </p:cNvPr>
              <p:cNvSpPr/>
              <p:nvPr/>
            </p:nvSpPr>
            <p:spPr>
              <a:xfrm>
                <a:off x="5175173" y="3179279"/>
                <a:ext cx="1840653" cy="1840653"/>
              </a:xfrm>
              <a:prstGeom prst="ellipse">
                <a:avLst/>
              </a:prstGeom>
              <a:noFill/>
              <a:ln>
                <a:solidFill>
                  <a:schemeClr val="tx2">
                    <a:lumMod val="20000"/>
                    <a:lumOff val="8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defRPr/>
                </a:pPr>
                <a:endParaRPr lang="en-US" sz="1799">
                  <a:solidFill>
                    <a:prstClr val="white"/>
                  </a:solidFill>
                  <a:latin typeface="Corbel"/>
                </a:endParaRPr>
              </a:p>
            </p:txBody>
          </p:sp>
          <p:sp>
            <p:nvSpPr>
              <p:cNvPr id="58" name="Oval 6">
                <a:extLst>
                  <a:ext uri="{FF2B5EF4-FFF2-40B4-BE49-F238E27FC236}">
                    <a16:creationId xmlns:a16="http://schemas.microsoft.com/office/drawing/2014/main" xmlns="" id="{0DDF27C0-3048-453E-B49B-197F07296244}"/>
                  </a:ext>
                </a:extLst>
              </p:cNvPr>
              <p:cNvSpPr>
                <a:spLocks noChangeArrowheads="1"/>
              </p:cNvSpPr>
              <p:nvPr/>
            </p:nvSpPr>
            <p:spPr bwMode="auto">
              <a:xfrm>
                <a:off x="6966340" y="4049470"/>
                <a:ext cx="99267" cy="100269"/>
              </a:xfrm>
              <a:prstGeom prst="ellipse">
                <a:avLst/>
              </a:prstGeom>
              <a:solidFill>
                <a:schemeClr val="accent3"/>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59" name="Oval 7">
                <a:extLst>
                  <a:ext uri="{FF2B5EF4-FFF2-40B4-BE49-F238E27FC236}">
                    <a16:creationId xmlns:a16="http://schemas.microsoft.com/office/drawing/2014/main" xmlns="" id="{9A412639-16FB-481E-A7E1-DCBDDD8B3A90}"/>
                  </a:ext>
                </a:extLst>
              </p:cNvPr>
              <p:cNvSpPr>
                <a:spLocks noChangeArrowheads="1"/>
              </p:cNvSpPr>
              <p:nvPr/>
            </p:nvSpPr>
            <p:spPr bwMode="auto">
              <a:xfrm>
                <a:off x="5125391" y="4049470"/>
                <a:ext cx="97262" cy="100269"/>
              </a:xfrm>
              <a:prstGeom prst="ellipse">
                <a:avLst/>
              </a:prstGeom>
              <a:solidFill>
                <a:schemeClr val="accent3"/>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0" name="Oval 8">
                <a:extLst>
                  <a:ext uri="{FF2B5EF4-FFF2-40B4-BE49-F238E27FC236}">
                    <a16:creationId xmlns:a16="http://schemas.microsoft.com/office/drawing/2014/main" xmlns="" id="{AF8DC81C-CAB9-4C87-93D1-A781674A5A86}"/>
                  </a:ext>
                </a:extLst>
              </p:cNvPr>
              <p:cNvSpPr>
                <a:spLocks noChangeArrowheads="1"/>
              </p:cNvSpPr>
              <p:nvPr/>
            </p:nvSpPr>
            <p:spPr bwMode="auto">
              <a:xfrm>
                <a:off x="6050878" y="4969945"/>
                <a:ext cx="99267" cy="100269"/>
              </a:xfrm>
              <a:prstGeom prst="ellipse">
                <a:avLst/>
              </a:prstGeom>
              <a:solidFill>
                <a:schemeClr val="accent1"/>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1" name="Oval 9">
                <a:extLst>
                  <a:ext uri="{FF2B5EF4-FFF2-40B4-BE49-F238E27FC236}">
                    <a16:creationId xmlns:a16="http://schemas.microsoft.com/office/drawing/2014/main" xmlns="" id="{2E8CD362-C9B4-4F9F-A20F-37BF2A353C95}"/>
                  </a:ext>
                </a:extLst>
              </p:cNvPr>
              <p:cNvSpPr>
                <a:spLocks noChangeArrowheads="1"/>
              </p:cNvSpPr>
              <p:nvPr/>
            </p:nvSpPr>
            <p:spPr bwMode="auto">
              <a:xfrm>
                <a:off x="6050878" y="3129999"/>
                <a:ext cx="99267" cy="99267"/>
              </a:xfrm>
              <a:prstGeom prst="ellipse">
                <a:avLst/>
              </a:prstGeom>
              <a:solidFill>
                <a:schemeClr val="accent1"/>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2" name="Freeform 10">
                <a:extLst>
                  <a:ext uri="{FF2B5EF4-FFF2-40B4-BE49-F238E27FC236}">
                    <a16:creationId xmlns:a16="http://schemas.microsoft.com/office/drawing/2014/main" xmlns="" id="{AA418B32-003C-4B36-83A5-2644A8D06DF7}"/>
                  </a:ext>
                </a:extLst>
              </p:cNvPr>
              <p:cNvSpPr>
                <a:spLocks/>
              </p:cNvSpPr>
              <p:nvPr/>
            </p:nvSpPr>
            <p:spPr bwMode="auto">
              <a:xfrm>
                <a:off x="6693608" y="3399724"/>
                <a:ext cx="106286" cy="107289"/>
              </a:xfrm>
              <a:custGeom>
                <a:avLst/>
                <a:gdLst>
                  <a:gd name="T0" fmla="*/ 37 w 45"/>
                  <a:gd name="T1" fmla="*/ 8 h 45"/>
                  <a:gd name="T2" fmla="*/ 8 w 45"/>
                  <a:gd name="T3" fmla="*/ 8 h 45"/>
                  <a:gd name="T4" fmla="*/ 8 w 45"/>
                  <a:gd name="T5" fmla="*/ 37 h 45"/>
                  <a:gd name="T6" fmla="*/ 37 w 45"/>
                  <a:gd name="T7" fmla="*/ 37 h 45"/>
                  <a:gd name="T8" fmla="*/ 37 w 45"/>
                  <a:gd name="T9" fmla="*/ 8 h 45"/>
                </a:gdLst>
                <a:ahLst/>
                <a:cxnLst>
                  <a:cxn ang="0">
                    <a:pos x="T0" y="T1"/>
                  </a:cxn>
                  <a:cxn ang="0">
                    <a:pos x="T2" y="T3"/>
                  </a:cxn>
                  <a:cxn ang="0">
                    <a:pos x="T4" y="T5"/>
                  </a:cxn>
                  <a:cxn ang="0">
                    <a:pos x="T6" y="T7"/>
                  </a:cxn>
                  <a:cxn ang="0">
                    <a:pos x="T8" y="T9"/>
                  </a:cxn>
                </a:cxnLst>
                <a:rect l="0" t="0" r="r" b="b"/>
                <a:pathLst>
                  <a:path w="45" h="45">
                    <a:moveTo>
                      <a:pt x="37" y="8"/>
                    </a:moveTo>
                    <a:cubicBezTo>
                      <a:pt x="29" y="0"/>
                      <a:pt x="16" y="0"/>
                      <a:pt x="8" y="8"/>
                    </a:cubicBezTo>
                    <a:cubicBezTo>
                      <a:pt x="0" y="16"/>
                      <a:pt x="0" y="29"/>
                      <a:pt x="8" y="37"/>
                    </a:cubicBezTo>
                    <a:cubicBezTo>
                      <a:pt x="16" y="45"/>
                      <a:pt x="29" y="45"/>
                      <a:pt x="37" y="37"/>
                    </a:cubicBezTo>
                    <a:cubicBezTo>
                      <a:pt x="45" y="29"/>
                      <a:pt x="45" y="16"/>
                      <a:pt x="37" y="8"/>
                    </a:cubicBezTo>
                    <a:close/>
                  </a:path>
                </a:pathLst>
              </a:custGeom>
              <a:solidFill>
                <a:schemeClr val="accent2"/>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3" name="Freeform 11">
                <a:extLst>
                  <a:ext uri="{FF2B5EF4-FFF2-40B4-BE49-F238E27FC236}">
                    <a16:creationId xmlns:a16="http://schemas.microsoft.com/office/drawing/2014/main" xmlns="" id="{2DBFF336-BE1A-4FBD-BFF7-91936EAE75A7}"/>
                  </a:ext>
                </a:extLst>
              </p:cNvPr>
              <p:cNvSpPr>
                <a:spLocks/>
              </p:cNvSpPr>
              <p:nvPr/>
            </p:nvSpPr>
            <p:spPr bwMode="auto">
              <a:xfrm>
                <a:off x="5384087" y="4707239"/>
                <a:ext cx="109294" cy="109294"/>
              </a:xfrm>
              <a:custGeom>
                <a:avLst/>
                <a:gdLst>
                  <a:gd name="T0" fmla="*/ 38 w 46"/>
                  <a:gd name="T1" fmla="*/ 8 h 46"/>
                  <a:gd name="T2" fmla="*/ 8 w 46"/>
                  <a:gd name="T3" fmla="*/ 8 h 46"/>
                  <a:gd name="T4" fmla="*/ 8 w 46"/>
                  <a:gd name="T5" fmla="*/ 38 h 46"/>
                  <a:gd name="T6" fmla="*/ 38 w 46"/>
                  <a:gd name="T7" fmla="*/ 38 h 46"/>
                  <a:gd name="T8" fmla="*/ 38 w 46"/>
                  <a:gd name="T9" fmla="*/ 8 h 46"/>
                </a:gdLst>
                <a:ahLst/>
                <a:cxnLst>
                  <a:cxn ang="0">
                    <a:pos x="T0" y="T1"/>
                  </a:cxn>
                  <a:cxn ang="0">
                    <a:pos x="T2" y="T3"/>
                  </a:cxn>
                  <a:cxn ang="0">
                    <a:pos x="T4" y="T5"/>
                  </a:cxn>
                  <a:cxn ang="0">
                    <a:pos x="T6" y="T7"/>
                  </a:cxn>
                  <a:cxn ang="0">
                    <a:pos x="T8" y="T9"/>
                  </a:cxn>
                </a:cxnLst>
                <a:rect l="0" t="0" r="r" b="b"/>
                <a:pathLst>
                  <a:path w="46" h="46">
                    <a:moveTo>
                      <a:pt x="38" y="8"/>
                    </a:moveTo>
                    <a:cubicBezTo>
                      <a:pt x="30" y="0"/>
                      <a:pt x="17" y="0"/>
                      <a:pt x="8" y="8"/>
                    </a:cubicBezTo>
                    <a:cubicBezTo>
                      <a:pt x="0" y="16"/>
                      <a:pt x="0" y="29"/>
                      <a:pt x="8" y="38"/>
                    </a:cubicBezTo>
                    <a:cubicBezTo>
                      <a:pt x="17" y="46"/>
                      <a:pt x="30" y="46"/>
                      <a:pt x="38" y="38"/>
                    </a:cubicBezTo>
                    <a:cubicBezTo>
                      <a:pt x="46" y="29"/>
                      <a:pt x="46" y="16"/>
                      <a:pt x="38" y="8"/>
                    </a:cubicBezTo>
                    <a:close/>
                  </a:path>
                </a:pathLst>
              </a:custGeom>
              <a:solidFill>
                <a:schemeClr val="accent2"/>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4" name="Freeform 12">
                <a:extLst>
                  <a:ext uri="{FF2B5EF4-FFF2-40B4-BE49-F238E27FC236}">
                    <a16:creationId xmlns:a16="http://schemas.microsoft.com/office/drawing/2014/main" xmlns="" id="{20578A90-3052-4D49-A34E-5205D0E49A85}"/>
                  </a:ext>
                </a:extLst>
              </p:cNvPr>
              <p:cNvSpPr>
                <a:spLocks/>
              </p:cNvSpPr>
              <p:nvPr/>
            </p:nvSpPr>
            <p:spPr bwMode="auto">
              <a:xfrm>
                <a:off x="6691602" y="4690193"/>
                <a:ext cx="108291" cy="107289"/>
              </a:xfrm>
              <a:custGeom>
                <a:avLst/>
                <a:gdLst>
                  <a:gd name="T0" fmla="*/ 37 w 46"/>
                  <a:gd name="T1" fmla="*/ 37 h 45"/>
                  <a:gd name="T2" fmla="*/ 37 w 46"/>
                  <a:gd name="T3" fmla="*/ 8 h 45"/>
                  <a:gd name="T4" fmla="*/ 8 w 46"/>
                  <a:gd name="T5" fmla="*/ 8 h 45"/>
                  <a:gd name="T6" fmla="*/ 8 w 46"/>
                  <a:gd name="T7" fmla="*/ 37 h 45"/>
                  <a:gd name="T8" fmla="*/ 37 w 46"/>
                  <a:gd name="T9" fmla="*/ 37 h 45"/>
                </a:gdLst>
                <a:ahLst/>
                <a:cxnLst>
                  <a:cxn ang="0">
                    <a:pos x="T0" y="T1"/>
                  </a:cxn>
                  <a:cxn ang="0">
                    <a:pos x="T2" y="T3"/>
                  </a:cxn>
                  <a:cxn ang="0">
                    <a:pos x="T4" y="T5"/>
                  </a:cxn>
                  <a:cxn ang="0">
                    <a:pos x="T6" y="T7"/>
                  </a:cxn>
                  <a:cxn ang="0">
                    <a:pos x="T8" y="T9"/>
                  </a:cxn>
                </a:cxnLst>
                <a:rect l="0" t="0" r="r" b="b"/>
                <a:pathLst>
                  <a:path w="46" h="45">
                    <a:moveTo>
                      <a:pt x="37" y="37"/>
                    </a:moveTo>
                    <a:cubicBezTo>
                      <a:pt x="46" y="29"/>
                      <a:pt x="46" y="16"/>
                      <a:pt x="37" y="8"/>
                    </a:cubicBezTo>
                    <a:cubicBezTo>
                      <a:pt x="29" y="0"/>
                      <a:pt x="16" y="0"/>
                      <a:pt x="8" y="8"/>
                    </a:cubicBezTo>
                    <a:cubicBezTo>
                      <a:pt x="0" y="16"/>
                      <a:pt x="0" y="29"/>
                      <a:pt x="8" y="37"/>
                    </a:cubicBezTo>
                    <a:cubicBezTo>
                      <a:pt x="16" y="45"/>
                      <a:pt x="29" y="45"/>
                      <a:pt x="37" y="37"/>
                    </a:cubicBezTo>
                    <a:close/>
                  </a:path>
                </a:pathLst>
              </a:custGeom>
              <a:solidFill>
                <a:schemeClr val="accent4"/>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sp>
            <p:nvSpPr>
              <p:cNvPr id="65" name="Freeform 13">
                <a:extLst>
                  <a:ext uri="{FF2B5EF4-FFF2-40B4-BE49-F238E27FC236}">
                    <a16:creationId xmlns:a16="http://schemas.microsoft.com/office/drawing/2014/main" xmlns="" id="{F3A94F39-D941-4442-A701-6B09DA867D89}"/>
                  </a:ext>
                </a:extLst>
              </p:cNvPr>
              <p:cNvSpPr>
                <a:spLocks/>
              </p:cNvSpPr>
              <p:nvPr/>
            </p:nvSpPr>
            <p:spPr bwMode="auto">
              <a:xfrm>
                <a:off x="5393110" y="3390700"/>
                <a:ext cx="107289" cy="109294"/>
              </a:xfrm>
              <a:custGeom>
                <a:avLst/>
                <a:gdLst>
                  <a:gd name="T0" fmla="*/ 37 w 45"/>
                  <a:gd name="T1" fmla="*/ 38 h 46"/>
                  <a:gd name="T2" fmla="*/ 37 w 45"/>
                  <a:gd name="T3" fmla="*/ 9 h 46"/>
                  <a:gd name="T4" fmla="*/ 8 w 45"/>
                  <a:gd name="T5" fmla="*/ 9 h 46"/>
                  <a:gd name="T6" fmla="*/ 8 w 45"/>
                  <a:gd name="T7" fmla="*/ 38 h 46"/>
                  <a:gd name="T8" fmla="*/ 37 w 45"/>
                  <a:gd name="T9" fmla="*/ 38 h 46"/>
                </a:gdLst>
                <a:ahLst/>
                <a:cxnLst>
                  <a:cxn ang="0">
                    <a:pos x="T0" y="T1"/>
                  </a:cxn>
                  <a:cxn ang="0">
                    <a:pos x="T2" y="T3"/>
                  </a:cxn>
                  <a:cxn ang="0">
                    <a:pos x="T4" y="T5"/>
                  </a:cxn>
                  <a:cxn ang="0">
                    <a:pos x="T6" y="T7"/>
                  </a:cxn>
                  <a:cxn ang="0">
                    <a:pos x="T8" y="T9"/>
                  </a:cxn>
                </a:cxnLst>
                <a:rect l="0" t="0" r="r" b="b"/>
                <a:pathLst>
                  <a:path w="45" h="46">
                    <a:moveTo>
                      <a:pt x="37" y="38"/>
                    </a:moveTo>
                    <a:cubicBezTo>
                      <a:pt x="45" y="30"/>
                      <a:pt x="45" y="17"/>
                      <a:pt x="37" y="9"/>
                    </a:cubicBezTo>
                    <a:cubicBezTo>
                      <a:pt x="29" y="0"/>
                      <a:pt x="16" y="0"/>
                      <a:pt x="8" y="9"/>
                    </a:cubicBezTo>
                    <a:cubicBezTo>
                      <a:pt x="0" y="17"/>
                      <a:pt x="0" y="30"/>
                      <a:pt x="8" y="38"/>
                    </a:cubicBezTo>
                    <a:cubicBezTo>
                      <a:pt x="16" y="46"/>
                      <a:pt x="29" y="46"/>
                      <a:pt x="37" y="38"/>
                    </a:cubicBezTo>
                    <a:close/>
                  </a:path>
                </a:pathLst>
              </a:custGeom>
              <a:solidFill>
                <a:schemeClr val="accent4"/>
              </a:solidFill>
              <a:ln>
                <a:noFill/>
              </a:ln>
              <a:extLst/>
            </p:spPr>
            <p:txBody>
              <a:bodyPr vert="horz" wrap="square" lIns="91416" tIns="45708" rIns="91416" bIns="45708" numCol="1" anchor="t" anchorCtr="0" compatLnSpc="1">
                <a:prstTxWarp prst="textNoShape">
                  <a:avLst/>
                </a:prstTxWarp>
              </a:bodyPr>
              <a:lstStyle/>
              <a:p>
                <a:pPr algn="l" rtl="0">
                  <a:defRPr/>
                </a:pPr>
                <a:endParaRPr lang="en-US" sz="1799">
                  <a:solidFill>
                    <a:prstClr val="black"/>
                  </a:solidFill>
                  <a:latin typeface="Corbel"/>
                </a:endParaRPr>
              </a:p>
            </p:txBody>
          </p:sp>
        </p:grpSp>
      </p:grpSp>
      <p:sp>
        <p:nvSpPr>
          <p:cNvPr id="66" name="TextBox 65">
            <a:extLst>
              <a:ext uri="{FF2B5EF4-FFF2-40B4-BE49-F238E27FC236}">
                <a16:creationId xmlns:a16="http://schemas.microsoft.com/office/drawing/2014/main" xmlns="" id="{69330A1D-CE2F-4B51-BA17-5A164342E118}"/>
              </a:ext>
            </a:extLst>
          </p:cNvPr>
          <p:cNvSpPr txBox="1"/>
          <p:nvPr/>
        </p:nvSpPr>
        <p:spPr>
          <a:xfrm>
            <a:off x="5447782" y="3746601"/>
            <a:ext cx="1245022" cy="830997"/>
          </a:xfrm>
          <a:prstGeom prst="rect">
            <a:avLst/>
          </a:prstGeom>
          <a:noFill/>
        </p:spPr>
        <p:txBody>
          <a:bodyPr wrap="square" rtlCol="0">
            <a:spAutoFit/>
          </a:bodyPr>
          <a:lstStyle/>
          <a:p>
            <a:pPr algn="ctr" rtl="0">
              <a:defRPr/>
            </a:pPr>
            <a:r>
              <a:rPr lang="fa-IR" sz="2400" b="1" dirty="0">
                <a:solidFill>
                  <a:prstClr val="black">
                    <a:lumMod val="95000"/>
                    <a:lumOff val="5000"/>
                  </a:prstClr>
                </a:solidFill>
                <a:latin typeface="Montserrat" panose="00000500000000000000" pitchFamily="50" charset="0"/>
                <a:cs typeface="B Homa" panose="00000400000000000000" pitchFamily="2" charset="-78"/>
              </a:rPr>
              <a:t>خروجی مدل</a:t>
            </a:r>
            <a:endParaRPr lang="id-ID" sz="2400" b="1" dirty="0">
              <a:solidFill>
                <a:prstClr val="black">
                  <a:lumMod val="95000"/>
                  <a:lumOff val="5000"/>
                </a:prstClr>
              </a:solidFill>
              <a:latin typeface="Montserrat" panose="00000500000000000000" pitchFamily="50" charset="0"/>
              <a:cs typeface="B Homa" panose="00000400000000000000" pitchFamily="2" charset="-78"/>
            </a:endParaRPr>
          </a:p>
        </p:txBody>
      </p:sp>
      <p:sp>
        <p:nvSpPr>
          <p:cNvPr id="83" name="Rectangle 82">
            <a:extLst>
              <a:ext uri="{FF2B5EF4-FFF2-40B4-BE49-F238E27FC236}">
                <a16:creationId xmlns:a16="http://schemas.microsoft.com/office/drawing/2014/main" xmlns="" id="{EC713EB5-23DD-4A5E-9B10-2C5E6802F00D}"/>
              </a:ext>
            </a:extLst>
          </p:cNvPr>
          <p:cNvSpPr/>
          <p:nvPr/>
        </p:nvSpPr>
        <p:spPr>
          <a:xfrm>
            <a:off x="7257256" y="1812214"/>
            <a:ext cx="2509234" cy="954107"/>
          </a:xfrm>
          <a:prstGeom prst="rect">
            <a:avLst/>
          </a:prstGeom>
        </p:spPr>
        <p:txBody>
          <a:bodyPr wrap="square">
            <a:spAutoFit/>
          </a:bodyPr>
          <a:lstStyle/>
          <a:p>
            <a:pPr algn="ctr" rtl="0">
              <a:defRPr/>
            </a:pPr>
            <a:r>
              <a:rPr lang="ar-SA" sz="2800" dirty="0">
                <a:solidFill>
                  <a:prstClr val="black"/>
                </a:solidFill>
                <a:latin typeface="Calibri" panose="020F0502020204030204" pitchFamily="34" charset="0"/>
                <a:cs typeface="B Homa" panose="00000400000000000000" pitchFamily="2" charset="-78"/>
              </a:rPr>
              <a:t>تعادل</a:t>
            </a:r>
            <a:r>
              <a:rPr lang="ar-SA"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ar-SA" sz="2800" dirty="0">
                <a:solidFill>
                  <a:prstClr val="black"/>
                </a:solidFill>
                <a:latin typeface="Calibri" panose="020F0502020204030204" pitchFamily="34" charset="0"/>
                <a:cs typeface="B Homa" panose="00000400000000000000" pitchFamily="2" charset="-78"/>
              </a:rPr>
              <a:t>تاثیر</a:t>
            </a:r>
            <a:r>
              <a:rPr lang="ar-SA"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ar-SA" sz="2800" dirty="0">
                <a:solidFill>
                  <a:prstClr val="black"/>
                </a:solidFill>
                <a:latin typeface="Calibri" panose="020F0502020204030204" pitchFamily="34" charset="0"/>
                <a:cs typeface="B Homa" panose="00000400000000000000" pitchFamily="2" charset="-78"/>
              </a:rPr>
              <a:t>یک</a:t>
            </a:r>
            <a:r>
              <a:rPr lang="ar-SA"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ar-SA" sz="2800" dirty="0">
                <a:solidFill>
                  <a:prstClr val="black"/>
                </a:solidFill>
                <a:latin typeface="Calibri" panose="020F0502020204030204" pitchFamily="34" charset="0"/>
                <a:cs typeface="B Homa" panose="00000400000000000000" pitchFamily="2" charset="-78"/>
              </a:rPr>
              <a:t>سناریو</a:t>
            </a:r>
          </a:p>
        </p:txBody>
      </p:sp>
      <p:sp>
        <p:nvSpPr>
          <p:cNvPr id="84" name="Rectangle 83">
            <a:extLst>
              <a:ext uri="{FF2B5EF4-FFF2-40B4-BE49-F238E27FC236}">
                <a16:creationId xmlns:a16="http://schemas.microsoft.com/office/drawing/2014/main" xmlns="" id="{E6F526B5-EC58-47CB-881E-948902887800}"/>
              </a:ext>
            </a:extLst>
          </p:cNvPr>
          <p:cNvSpPr/>
          <p:nvPr/>
        </p:nvSpPr>
        <p:spPr>
          <a:xfrm>
            <a:off x="153359" y="2988141"/>
            <a:ext cx="4180953" cy="523220"/>
          </a:xfrm>
          <a:prstGeom prst="rect">
            <a:avLst/>
          </a:prstGeom>
        </p:spPr>
        <p:txBody>
          <a:bodyPr wrap="none">
            <a:spAutoFit/>
          </a:bodyPr>
          <a:lstStyle/>
          <a:p>
            <a:pPr algn="l" rtl="0">
              <a:defRPr/>
            </a:pP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سناریوهای سازگار همراه با جدول</a:t>
            </a:r>
            <a:endParaRPr lang="ar-SA" sz="2800" dirty="0">
              <a:solidFill>
                <a:prstClr val="black"/>
              </a:solidFill>
              <a:latin typeface="Corbel"/>
              <a:cs typeface="B Homa" panose="00000400000000000000" pitchFamily="2" charset="-78"/>
            </a:endParaRPr>
          </a:p>
        </p:txBody>
      </p:sp>
      <p:sp>
        <p:nvSpPr>
          <p:cNvPr id="85" name="Rectangle 84">
            <a:extLst>
              <a:ext uri="{FF2B5EF4-FFF2-40B4-BE49-F238E27FC236}">
                <a16:creationId xmlns:a16="http://schemas.microsoft.com/office/drawing/2014/main" xmlns="" id="{11FE86DC-0698-4518-B98F-84CD0DDED48D}"/>
              </a:ext>
            </a:extLst>
          </p:cNvPr>
          <p:cNvSpPr/>
          <p:nvPr/>
        </p:nvSpPr>
        <p:spPr>
          <a:xfrm>
            <a:off x="1615872" y="4877609"/>
            <a:ext cx="2505986" cy="523220"/>
          </a:xfrm>
          <a:prstGeom prst="rect">
            <a:avLst/>
          </a:prstGeom>
        </p:spPr>
        <p:txBody>
          <a:bodyPr wrap="square">
            <a:spAutoFit/>
          </a:bodyPr>
          <a:lstStyle/>
          <a:p>
            <a:pPr rtl="0">
              <a:defRPr/>
            </a:pPr>
            <a:r>
              <a:rPr lang="fa-IR" sz="2800" dirty="0">
                <a:solidFill>
                  <a:prstClr val="black"/>
                </a:solidFill>
                <a:latin typeface="Calibri" panose="020F0502020204030204" pitchFamily="34" charset="0"/>
                <a:cs typeface="B Homa" panose="00000400000000000000" pitchFamily="2" charset="-78"/>
              </a:rPr>
              <a:t>تعادل</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اثرات</a:t>
            </a:r>
            <a:endParaRPr lang="ar-SA" sz="2800" dirty="0">
              <a:solidFill>
                <a:prstClr val="black"/>
              </a:solidFill>
              <a:latin typeface="Calibri" panose="020F0502020204030204" pitchFamily="34" charset="0"/>
              <a:cs typeface="B Homa" panose="00000400000000000000" pitchFamily="2" charset="-78"/>
            </a:endParaRPr>
          </a:p>
        </p:txBody>
      </p:sp>
      <p:sp>
        <p:nvSpPr>
          <p:cNvPr id="86" name="Rectangle 85">
            <a:extLst>
              <a:ext uri="{FF2B5EF4-FFF2-40B4-BE49-F238E27FC236}">
                <a16:creationId xmlns:a16="http://schemas.microsoft.com/office/drawing/2014/main" xmlns="" id="{8393DB3E-C048-4594-9654-CE53B8063977}"/>
              </a:ext>
            </a:extLst>
          </p:cNvPr>
          <p:cNvSpPr/>
          <p:nvPr/>
        </p:nvSpPr>
        <p:spPr>
          <a:xfrm>
            <a:off x="3740820" y="6308487"/>
            <a:ext cx="4556055" cy="523220"/>
          </a:xfrm>
          <a:prstGeom prst="rect">
            <a:avLst/>
          </a:prstGeom>
        </p:spPr>
        <p:txBody>
          <a:bodyPr wrap="none">
            <a:spAutoFit/>
          </a:bodyPr>
          <a:lstStyle/>
          <a:p>
            <a:pPr algn="l" rtl="0">
              <a:defRPr/>
            </a:pPr>
            <a:r>
              <a:rPr lang="fa-IR" sz="2800" dirty="0">
                <a:solidFill>
                  <a:prstClr val="black"/>
                </a:solidFill>
                <a:latin typeface="Calibri" panose="020F0502020204030204" pitchFamily="34" charset="0"/>
                <a:cs typeface="B Homa" panose="00000400000000000000" pitchFamily="2" charset="-78"/>
              </a:rPr>
              <a:t>گزارش</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هرکدام</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از</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سناریوهای</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انتخابی</a:t>
            </a:r>
            <a:endParaRPr lang="ar-SA" sz="2800" dirty="0">
              <a:solidFill>
                <a:prstClr val="black"/>
              </a:solidFill>
              <a:latin typeface="Calibri" panose="020F0502020204030204" pitchFamily="34" charset="0"/>
              <a:cs typeface="B Homa" panose="00000400000000000000" pitchFamily="2" charset="-78"/>
            </a:endParaRPr>
          </a:p>
        </p:txBody>
      </p:sp>
      <p:sp>
        <p:nvSpPr>
          <p:cNvPr id="87" name="Rectangle 86">
            <a:extLst>
              <a:ext uri="{FF2B5EF4-FFF2-40B4-BE49-F238E27FC236}">
                <a16:creationId xmlns:a16="http://schemas.microsoft.com/office/drawing/2014/main" xmlns="" id="{F9895F7B-C24F-49CE-8870-B32FF6FC7369}"/>
              </a:ext>
            </a:extLst>
          </p:cNvPr>
          <p:cNvSpPr/>
          <p:nvPr/>
        </p:nvSpPr>
        <p:spPr>
          <a:xfrm>
            <a:off x="7920081" y="4633518"/>
            <a:ext cx="1891298" cy="954107"/>
          </a:xfrm>
          <a:prstGeom prst="rect">
            <a:avLst/>
          </a:prstGeom>
        </p:spPr>
        <p:txBody>
          <a:bodyPr wrap="square">
            <a:spAutoFit/>
          </a:bodyPr>
          <a:lstStyle/>
          <a:p>
            <a:pPr algn="ctr" rtl="0">
              <a:defRPr/>
            </a:pPr>
            <a:r>
              <a:rPr lang="fa-IR" sz="2800" dirty="0">
                <a:solidFill>
                  <a:prstClr val="black"/>
                </a:solidFill>
                <a:latin typeface="Calibri" panose="020F0502020204030204" pitchFamily="34" charset="0"/>
                <a:cs typeface="B Homa" panose="00000400000000000000" pitchFamily="2" charset="-78"/>
              </a:rPr>
              <a:t>جایگاه</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عناصر</a:t>
            </a: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r>
              <a:rPr lang="fa-IR" sz="2800" dirty="0">
                <a:solidFill>
                  <a:prstClr val="black"/>
                </a:solidFill>
                <a:latin typeface="Calibri" panose="020F0502020204030204" pitchFamily="34" charset="0"/>
                <a:cs typeface="B Homa" panose="00000400000000000000" pitchFamily="2" charset="-78"/>
              </a:rPr>
              <a:t>سیستم</a:t>
            </a:r>
            <a:endParaRPr lang="ar-SA" sz="2800" dirty="0">
              <a:solidFill>
                <a:prstClr val="black"/>
              </a:solidFill>
              <a:latin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258312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42" presetClass="entr" presetSubtype="0" fill="hold" grpId="0" nodeType="withEffect">
                                  <p:stCondLst>
                                    <p:cond delay="25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anim calcmode="lin" valueType="num">
                                      <p:cBhvr>
                                        <p:cTn id="13" dur="500" fill="hold"/>
                                        <p:tgtEl>
                                          <p:spTgt spid="66"/>
                                        </p:tgtEl>
                                        <p:attrNameLst>
                                          <p:attrName>ppt_x</p:attrName>
                                        </p:attrNameLst>
                                      </p:cBhvr>
                                      <p:tavLst>
                                        <p:tav tm="0">
                                          <p:val>
                                            <p:strVal val="#ppt_x"/>
                                          </p:val>
                                        </p:tav>
                                        <p:tav tm="100000">
                                          <p:val>
                                            <p:strVal val="#ppt_x"/>
                                          </p:val>
                                        </p:tav>
                                      </p:tavLst>
                                    </p:anim>
                                    <p:anim calcmode="lin" valueType="num">
                                      <p:cBhvr>
                                        <p:cTn id="14" dur="500" fill="hold"/>
                                        <p:tgtEl>
                                          <p:spTgt spid="66"/>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53" presetClass="entr" presetSubtype="16"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par>
                                <p:cTn id="21" presetID="53" presetClass="entr" presetSubtype="16"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par>
                                <p:cTn id="31" presetID="53" presetClass="entr" presetSubtype="16"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53" presetClass="entr" presetSubtype="16"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par>
                                <p:cTn id="41" presetID="53" presetClass="entr" presetSubtype="16"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par>
                                <p:cTn id="46" presetID="53" presetClass="entr" presetSubtype="16"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par>
                                <p:cTn id="56" presetID="21" presetClass="entr" presetSubtype="1" fill="hold" grpId="0" nodeType="withEffect">
                                  <p:stCondLst>
                                    <p:cond delay="250"/>
                                  </p:stCondLst>
                                  <p:childTnLst>
                                    <p:set>
                                      <p:cBhvr>
                                        <p:cTn id="57" dur="1" fill="hold">
                                          <p:stCondLst>
                                            <p:cond delay="0"/>
                                          </p:stCondLst>
                                        </p:cTn>
                                        <p:tgtEl>
                                          <p:spTgt spid="5"/>
                                        </p:tgtEl>
                                        <p:attrNameLst>
                                          <p:attrName>style.visibility</p:attrName>
                                        </p:attrNameLst>
                                      </p:cBhvr>
                                      <p:to>
                                        <p:strVal val="visible"/>
                                      </p:to>
                                    </p:set>
                                    <p:animEffect transition="in" filter="wheel(1)">
                                      <p:cBhvr>
                                        <p:cTn id="58" dur="500"/>
                                        <p:tgtEl>
                                          <p:spTgt spid="5"/>
                                        </p:tgtEl>
                                      </p:cBhvr>
                                    </p:animEffect>
                                  </p:childTnLst>
                                </p:cTn>
                              </p:par>
                            </p:childTnLst>
                          </p:cTn>
                        </p:par>
                        <p:par>
                          <p:cTn id="59" fill="hold">
                            <p:stCondLst>
                              <p:cond delay="1500"/>
                            </p:stCondLst>
                            <p:childTnLst>
                              <p:par>
                                <p:cTn id="60" presetID="22" presetClass="entr" presetSubtype="2" fill="hold" grpId="0" nodeType="after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wipe(right)">
                                      <p:cBhvr>
                                        <p:cTn id="62" dur="500"/>
                                        <p:tgtEl>
                                          <p:spTgt spid="84"/>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right)">
                                      <p:cBhvr>
                                        <p:cTn id="65" dur="500"/>
                                        <p:tgtEl>
                                          <p:spTgt spid="85"/>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wipe(right)">
                                      <p:cBhvr>
                                        <p:cTn id="68" dur="500"/>
                                        <p:tgtEl>
                                          <p:spTgt spid="86"/>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wipe(right)">
                                      <p:cBhvr>
                                        <p:cTn id="71" dur="500"/>
                                        <p:tgtEl>
                                          <p:spTgt spid="87"/>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Effect transition="in" filter="wipe(right)">
                                      <p:cBhvr>
                                        <p:cTn id="7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6" grpId="0"/>
      <p:bldP spid="83" grpId="0"/>
      <p:bldP spid="84" grpId="0"/>
      <p:bldP spid="85" grpId="0"/>
      <p:bldP spid="86"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0625A14F-C516-4356-8AE4-5A526A9E4B25}"/>
              </a:ext>
            </a:extLst>
          </p:cNvPr>
          <p:cNvPicPr>
            <a:picLocks noChangeAspect="1"/>
          </p:cNvPicPr>
          <p:nvPr/>
        </p:nvPicPr>
        <p:blipFill>
          <a:blip r:embed="rId2"/>
          <a:stretch>
            <a:fillRect/>
          </a:stretch>
        </p:blipFill>
        <p:spPr>
          <a:xfrm>
            <a:off x="1487489" y="1342256"/>
            <a:ext cx="7316221" cy="5515745"/>
          </a:xfrm>
          <a:prstGeom prst="rect">
            <a:avLst/>
          </a:prstGeom>
        </p:spPr>
      </p:pic>
    </p:spTree>
    <p:extLst>
      <p:ext uri="{BB962C8B-B14F-4D97-AF65-F5344CB8AC3E}">
        <p14:creationId xmlns:p14="http://schemas.microsoft.com/office/powerpoint/2010/main" val="1188771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BE3F2949-F402-4A82-9AB6-D36307C98AE8}"/>
              </a:ext>
            </a:extLst>
          </p:cNvPr>
          <p:cNvPicPr>
            <a:picLocks noGrp="1" noChangeAspect="1"/>
          </p:cNvPicPr>
          <p:nvPr>
            <p:ph idx="1"/>
          </p:nvPr>
        </p:nvPicPr>
        <p:blipFill>
          <a:blip r:embed="rId2"/>
          <a:stretch>
            <a:fillRect/>
          </a:stretch>
        </p:blipFill>
        <p:spPr>
          <a:xfrm>
            <a:off x="2155268" y="1415441"/>
            <a:ext cx="6663847" cy="5442559"/>
          </a:xfrm>
        </p:spPr>
      </p:pic>
      <p:sp>
        <p:nvSpPr>
          <p:cNvPr id="4" name="Rectangle 3">
            <a:extLst>
              <a:ext uri="{FF2B5EF4-FFF2-40B4-BE49-F238E27FC236}">
                <a16:creationId xmlns:a16="http://schemas.microsoft.com/office/drawing/2014/main" xmlns="" id="{DB6895C2-82EA-464A-B72A-D95FDF073A15}"/>
              </a:ext>
            </a:extLst>
          </p:cNvPr>
          <p:cNvSpPr/>
          <p:nvPr/>
        </p:nvSpPr>
        <p:spPr>
          <a:xfrm>
            <a:off x="4648815" y="482968"/>
            <a:ext cx="2202846" cy="646331"/>
          </a:xfrm>
          <a:prstGeom prst="rect">
            <a:avLst/>
          </a:prstGeom>
        </p:spPr>
        <p:txBody>
          <a:bodyPr wrap="none">
            <a:spAutoFit/>
          </a:bodyPr>
          <a:lstStyle/>
          <a:p>
            <a:pPr algn="ctr" rtl="0">
              <a:defRPr/>
            </a:pPr>
            <a:r>
              <a:rPr lang="en-US" sz="3600" b="1" dirty="0">
                <a:solidFill>
                  <a:prstClr val="white"/>
                </a:solidFill>
                <a:latin typeface="Butch" panose="00000400000000000000" pitchFamily="2" charset="0"/>
              </a:rPr>
              <a:t>Scenario </a:t>
            </a:r>
            <a:r>
              <a:rPr lang="en-US" sz="3600" b="1" dirty="0">
                <a:solidFill>
                  <a:prstClr val="white"/>
                </a:solidFill>
                <a:latin typeface="Butch" panose="00000400000000000000" pitchFamily="2" charset="0"/>
              </a:rPr>
              <a:t>wizard</a:t>
            </a:r>
            <a:endParaRPr lang="ar-SA" sz="3600" b="1" dirty="0">
              <a:solidFill>
                <a:prstClr val="black"/>
              </a:solidFill>
              <a:latin typeface="Butch" panose="00000400000000000000" pitchFamily="2" charset="0"/>
              <a:cs typeface="B Nazanin" panose="00000400000000000000" pitchFamily="2" charset="-78"/>
            </a:endParaRPr>
          </a:p>
        </p:txBody>
      </p:sp>
    </p:spTree>
    <p:extLst>
      <p:ext uri="{BB962C8B-B14F-4D97-AF65-F5344CB8AC3E}">
        <p14:creationId xmlns:p14="http://schemas.microsoft.com/office/powerpoint/2010/main" val="2622119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34934" y="672099"/>
            <a:ext cx="4890655" cy="5728701"/>
          </a:xfrm>
        </p:spPr>
      </p:pic>
    </p:spTree>
    <p:extLst>
      <p:ext uri="{BB962C8B-B14F-4D97-AF65-F5344CB8AC3E}">
        <p14:creationId xmlns:p14="http://schemas.microsoft.com/office/powerpoint/2010/main" val="192211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18549" y="322500"/>
            <a:ext cx="1274671" cy="1144556"/>
          </a:xfrm>
        </p:spPr>
        <p:txBody>
          <a:bodyPr>
            <a:normAutofit/>
          </a:bodyPr>
          <a:lstStyle/>
          <a:p>
            <a:pPr algn="r"/>
            <a:r>
              <a:rPr lang="fa-IR" sz="4000" b="1" dirty="0" smtClean="0">
                <a:solidFill>
                  <a:schemeClr val="tx1"/>
                </a:solidFill>
                <a:cs typeface="B Homa" panose="00000400000000000000" pitchFamily="2" charset="-78"/>
              </a:rPr>
              <a:t>منابع</a:t>
            </a:r>
            <a:endParaRPr lang="en-US" sz="4000" b="1" dirty="0">
              <a:solidFill>
                <a:schemeClr val="tx1"/>
              </a:solidFill>
              <a:cs typeface="B Homa" panose="00000400000000000000" pitchFamily="2" charset="-78"/>
            </a:endParaRPr>
          </a:p>
        </p:txBody>
      </p:sp>
      <p:sp>
        <p:nvSpPr>
          <p:cNvPr id="3" name="Rectangle 2"/>
          <p:cNvSpPr/>
          <p:nvPr/>
        </p:nvSpPr>
        <p:spPr>
          <a:xfrm>
            <a:off x="303002" y="1509682"/>
            <a:ext cx="11790218" cy="4480771"/>
          </a:xfrm>
          <a:prstGeom prst="rect">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fa-IR" sz="1600" dirty="0">
                <a:solidFill>
                  <a:schemeClr val="tx1"/>
                </a:solidFill>
                <a:cs typeface="B Homa" panose="00000400000000000000" pitchFamily="2" charset="-78"/>
              </a:rPr>
              <a:t>موسوی، میرنجف؛ کهکی، فاطمه (1396)، </a:t>
            </a:r>
            <a:r>
              <a:rPr lang="fa-IR" sz="1600" dirty="0">
                <a:solidFill>
                  <a:schemeClr val="tx1"/>
                </a:solidFill>
                <a:cs typeface="B Homa" panose="00000400000000000000" pitchFamily="2" charset="-78"/>
              </a:rPr>
              <a:t>"آینده </a:t>
            </a:r>
            <a:r>
              <a:rPr lang="fa-IR" sz="1600" dirty="0">
                <a:solidFill>
                  <a:schemeClr val="tx1"/>
                </a:solidFill>
                <a:cs typeface="B Homa" panose="00000400000000000000" pitchFamily="2" charset="-78"/>
              </a:rPr>
              <a:t>پژوهی در آمایش سرزمین، نگاهی به کاربرد نرم افزارهای میک مک و سناریو </a:t>
            </a:r>
            <a:r>
              <a:rPr lang="fa-IR" sz="1600" dirty="0">
                <a:solidFill>
                  <a:schemeClr val="tx1"/>
                </a:solidFill>
                <a:cs typeface="B Homa" panose="00000400000000000000" pitchFamily="2" charset="-78"/>
              </a:rPr>
              <a:t>ویزارد"، </a:t>
            </a:r>
            <a:r>
              <a:rPr lang="fa-IR" sz="1600" dirty="0">
                <a:solidFill>
                  <a:schemeClr val="tx1"/>
                </a:solidFill>
                <a:cs typeface="B Homa" panose="00000400000000000000" pitchFamily="2" charset="-78"/>
              </a:rPr>
              <a:t>دانشگاه </a:t>
            </a:r>
            <a:r>
              <a:rPr lang="fa-IR" sz="1600" dirty="0">
                <a:solidFill>
                  <a:schemeClr val="tx1"/>
                </a:solidFill>
                <a:cs typeface="B Homa" panose="00000400000000000000" pitchFamily="2" charset="-78"/>
              </a:rPr>
              <a:t>ارومیه</a:t>
            </a:r>
            <a:endParaRPr lang="en-US" sz="1600" dirty="0">
              <a:solidFill>
                <a:schemeClr val="tx1"/>
              </a:solidFill>
              <a:cs typeface="B Homa" panose="00000400000000000000" pitchFamily="2" charset="-78"/>
            </a:endParaRPr>
          </a:p>
          <a:p>
            <a:pPr marL="285750" indent="-285750">
              <a:buFont typeface="Arial" panose="020B0604020202020204" pitchFamily="34" charset="0"/>
              <a:buChar char="•"/>
            </a:pPr>
            <a:r>
              <a:rPr lang="fa-IR" sz="1600" dirty="0">
                <a:solidFill>
                  <a:schemeClr val="tx1"/>
                </a:solidFill>
                <a:cs typeface="B Homa" panose="00000400000000000000" pitchFamily="2" charset="-78"/>
              </a:rPr>
              <a:t>روحانی، آرش؛ آجرلو، سعید(1394)،"آموزش نرم افراز </a:t>
            </a:r>
            <a:r>
              <a:rPr lang="en-US" sz="1600" dirty="0" err="1">
                <a:solidFill>
                  <a:schemeClr val="tx1"/>
                </a:solidFill>
                <a:cs typeface="B Homa" panose="00000400000000000000" pitchFamily="2" charset="-78"/>
              </a:rPr>
              <a:t>MicMac</a:t>
            </a:r>
            <a:r>
              <a:rPr lang="fa-IR" sz="1600" dirty="0">
                <a:solidFill>
                  <a:schemeClr val="tx1"/>
                </a:solidFill>
                <a:cs typeface="B Homa" panose="00000400000000000000" pitchFamily="2" charset="-78"/>
              </a:rPr>
              <a:t> قابل استفاده در پروژه های سناریونویسی-آینده پژوهی"، نشر آرنا</a:t>
            </a:r>
          </a:p>
          <a:p>
            <a:pPr marL="285750" indent="-285750">
              <a:buFont typeface="Arial" panose="020B0604020202020204" pitchFamily="34" charset="0"/>
              <a:buChar char="•"/>
            </a:pPr>
            <a:r>
              <a:rPr lang="fa-IR" sz="1600" dirty="0">
                <a:solidFill>
                  <a:schemeClr val="tx1"/>
                </a:solidFill>
                <a:cs typeface="B Homa" panose="00000400000000000000" pitchFamily="2" charset="-78"/>
              </a:rPr>
              <a:t>نعمتی، کیومرث؛ پورمحمدی، محمدرضا(1395)، "شناسائی عوامل موثر بر وضعیت آینده سکونتگاه های فرودست شهری سنندج با تاکید بر کاربرد آینده پژوهی"</a:t>
            </a:r>
          </a:p>
          <a:p>
            <a:pPr marL="285750" indent="-285750">
              <a:buFont typeface="Arial" panose="020B0604020202020204" pitchFamily="34" charset="0"/>
              <a:buChar char="•"/>
            </a:pPr>
            <a:r>
              <a:rPr lang="fa-IR" sz="1600" dirty="0">
                <a:solidFill>
                  <a:schemeClr val="tx1"/>
                </a:solidFill>
                <a:cs typeface="B Homa" panose="00000400000000000000" pitchFamily="2" charset="-78"/>
              </a:rPr>
              <a:t>رهنما، محمدرضا</a:t>
            </a:r>
            <a:r>
              <a:rPr lang="fa-IR" sz="1600" dirty="0">
                <a:solidFill>
                  <a:schemeClr val="tx1"/>
                </a:solidFill>
                <a:cs typeface="B Homa" panose="00000400000000000000" pitchFamily="2" charset="-78"/>
              </a:rPr>
              <a:t> </a:t>
            </a:r>
            <a:r>
              <a:rPr lang="fa-IR" sz="1600" dirty="0">
                <a:solidFill>
                  <a:schemeClr val="tx1"/>
                </a:solidFill>
                <a:cs typeface="B Homa" panose="00000400000000000000" pitchFamily="2" charset="-78"/>
              </a:rPr>
              <a:t>و همکاران(1395)، "تحلیل تحولات فضائی محیط زیست شهری درکلانشهر مشهد با استفاده از الگوی آینده پژوهی گام طبیعی" </a:t>
            </a:r>
          </a:p>
          <a:p>
            <a:pPr marL="285750" indent="-285750">
              <a:buFont typeface="Arial" panose="020B0604020202020204" pitchFamily="34" charset="0"/>
              <a:buChar char="•"/>
            </a:pPr>
            <a:r>
              <a:rPr lang="fa-IR" sz="1600" dirty="0">
                <a:solidFill>
                  <a:schemeClr val="tx1"/>
                </a:solidFill>
                <a:cs typeface="B Homa" panose="00000400000000000000" pitchFamily="2" charset="-78"/>
              </a:rPr>
              <a:t>مولایی، محمدمهدی و همکاران(1395)، "آینده پژوهی ایران 1395با نرم افزار سناریو ویزارد (ارائه 18 سناریو منتخب و تعیین مطلوب سناریوها)"</a:t>
            </a:r>
            <a:endParaRPr lang="en-US" sz="1600" dirty="0">
              <a:solidFill>
                <a:schemeClr val="tx1"/>
              </a:solidFill>
              <a:cs typeface="B Homa" panose="00000400000000000000" pitchFamily="2" charset="-78"/>
            </a:endParaRPr>
          </a:p>
          <a:p>
            <a:pPr marL="285750" indent="-285750">
              <a:buFont typeface="Arial" panose="020B0604020202020204" pitchFamily="34" charset="0"/>
              <a:buChar char="•"/>
            </a:pPr>
            <a:endParaRPr lang="en-US" sz="2400" dirty="0">
              <a:solidFill>
                <a:schemeClr val="tx1"/>
              </a:solidFill>
              <a:cs typeface="B Homa" panose="00000400000000000000" pitchFamily="2" charset="-78"/>
            </a:endParaRPr>
          </a:p>
          <a:p>
            <a:pPr algn="l"/>
            <a:endParaRPr lang="fa-IR" dirty="0">
              <a:solidFill>
                <a:schemeClr val="tx1"/>
              </a:solidFill>
              <a:cs typeface="B Homa" panose="00000400000000000000" pitchFamily="2" charset="-78"/>
            </a:endParaRPr>
          </a:p>
          <a:p>
            <a:pPr marL="342900" indent="-342900" algn="l" rtl="0">
              <a:buFont typeface="Arial" panose="020B0604020202020204" pitchFamily="34" charset="0"/>
              <a:buChar char="•"/>
            </a:pPr>
            <a:r>
              <a:rPr lang="en-US" dirty="0">
                <a:solidFill>
                  <a:schemeClr val="tx1"/>
                </a:solidFill>
                <a:cs typeface="B Homa" panose="00000400000000000000" pitchFamily="2" charset="-78"/>
              </a:rPr>
              <a:t>Shi, </a:t>
            </a:r>
            <a:r>
              <a:rPr lang="en-US" dirty="0" err="1">
                <a:solidFill>
                  <a:schemeClr val="tx1"/>
                </a:solidFill>
                <a:cs typeface="B Homa" panose="00000400000000000000" pitchFamily="2" charset="-78"/>
              </a:rPr>
              <a:t>yu,Zuo,Lai</a:t>
            </a:r>
            <a:r>
              <a:rPr lang="en-US" dirty="0">
                <a:solidFill>
                  <a:schemeClr val="tx1"/>
                </a:solidFill>
                <a:cs typeface="B Homa" panose="00000400000000000000" pitchFamily="2" charset="-78"/>
              </a:rPr>
              <a:t>,(2017),”Reprint of: challenges of developing </a:t>
            </a:r>
            <a:r>
              <a:rPr lang="en-US" dirty="0" err="1">
                <a:solidFill>
                  <a:schemeClr val="tx1"/>
                </a:solidFill>
                <a:cs typeface="B Homa" panose="00000400000000000000" pitchFamily="2" charset="-78"/>
              </a:rPr>
              <a:t>Sustanable</a:t>
            </a:r>
            <a:r>
              <a:rPr lang="en-US" dirty="0">
                <a:solidFill>
                  <a:schemeClr val="tx1"/>
                </a:solidFill>
                <a:cs typeface="B Homa" panose="00000400000000000000" pitchFamily="2" charset="-78"/>
              </a:rPr>
              <a:t> </a:t>
            </a:r>
            <a:r>
              <a:rPr lang="en-US" dirty="0" err="1">
                <a:solidFill>
                  <a:schemeClr val="tx1"/>
                </a:solidFill>
                <a:cs typeface="B Homa" panose="00000400000000000000" pitchFamily="2" charset="-78"/>
              </a:rPr>
              <a:t>nighborhoods</a:t>
            </a:r>
            <a:r>
              <a:rPr lang="en-US" dirty="0">
                <a:solidFill>
                  <a:schemeClr val="tx1"/>
                </a:solidFill>
                <a:cs typeface="B Homa" panose="00000400000000000000" pitchFamily="2" charset="-78"/>
              </a:rPr>
              <a:t> in </a:t>
            </a:r>
            <a:r>
              <a:rPr lang="en-US" dirty="0" err="1">
                <a:solidFill>
                  <a:schemeClr val="tx1"/>
                </a:solidFill>
                <a:cs typeface="B Homa" panose="00000400000000000000" pitchFamily="2" charset="-78"/>
              </a:rPr>
              <a:t>Chaina</a:t>
            </a:r>
            <a:r>
              <a:rPr lang="en-US" dirty="0">
                <a:solidFill>
                  <a:schemeClr val="tx1"/>
                </a:solidFill>
                <a:cs typeface="B Homa" panose="00000400000000000000" pitchFamily="2" charset="-78"/>
              </a:rPr>
              <a:t>”, cleaner </a:t>
            </a:r>
            <a:r>
              <a:rPr lang="en-US" dirty="0">
                <a:solidFill>
                  <a:schemeClr val="tx1"/>
                </a:solidFill>
                <a:cs typeface="B Homa" panose="00000400000000000000" pitchFamily="2" charset="-78"/>
              </a:rPr>
              <a:t>production Journal.</a:t>
            </a:r>
            <a:endParaRPr lang="en-US" dirty="0">
              <a:solidFill>
                <a:schemeClr val="tx1"/>
              </a:solidFill>
              <a:cs typeface="B Homa" panose="00000400000000000000" pitchFamily="2" charset="-78"/>
            </a:endParaRPr>
          </a:p>
          <a:p>
            <a:pPr marL="342900" indent="-342900" algn="l" rtl="0">
              <a:buFont typeface="Arial" panose="020B0604020202020204" pitchFamily="34" charset="0"/>
              <a:buChar char="•"/>
            </a:pPr>
            <a:r>
              <a:rPr lang="en-US" dirty="0">
                <a:solidFill>
                  <a:schemeClr val="tx1"/>
                </a:solidFill>
                <a:cs typeface="B Homa" panose="00000400000000000000" pitchFamily="2" charset="-78"/>
              </a:rPr>
              <a:t>Wolfgang </a:t>
            </a:r>
            <a:r>
              <a:rPr lang="en-US" dirty="0" err="1">
                <a:solidFill>
                  <a:schemeClr val="tx1"/>
                </a:solidFill>
                <a:cs typeface="B Homa" panose="00000400000000000000" pitchFamily="2" charset="-78"/>
              </a:rPr>
              <a:t>weimer_Jehle</a:t>
            </a:r>
            <a:r>
              <a:rPr lang="en-US" dirty="0">
                <a:solidFill>
                  <a:schemeClr val="tx1"/>
                </a:solidFill>
                <a:cs typeface="B Homa" panose="00000400000000000000" pitchFamily="2" charset="-78"/>
              </a:rPr>
              <a:t>,(2018),”SenarioWizard4.3, Constructing Consistent </a:t>
            </a:r>
            <a:r>
              <a:rPr lang="en-US" dirty="0">
                <a:solidFill>
                  <a:schemeClr val="tx1"/>
                </a:solidFill>
                <a:cs typeface="B Homa" panose="00000400000000000000" pitchFamily="2" charset="-78"/>
              </a:rPr>
              <a:t>S</a:t>
            </a:r>
            <a:r>
              <a:rPr lang="en-US" dirty="0">
                <a:solidFill>
                  <a:schemeClr val="tx1"/>
                </a:solidFill>
                <a:cs typeface="B Homa" panose="00000400000000000000" pitchFamily="2" charset="-78"/>
              </a:rPr>
              <a:t>cenarios </a:t>
            </a:r>
            <a:r>
              <a:rPr lang="en-US" dirty="0">
                <a:solidFill>
                  <a:schemeClr val="tx1"/>
                </a:solidFill>
                <a:cs typeface="B Homa" panose="00000400000000000000" pitchFamily="2" charset="-78"/>
              </a:rPr>
              <a:t>U</a:t>
            </a:r>
            <a:r>
              <a:rPr lang="en-US" dirty="0">
                <a:solidFill>
                  <a:schemeClr val="tx1"/>
                </a:solidFill>
                <a:cs typeface="B Homa" panose="00000400000000000000" pitchFamily="2" charset="-78"/>
              </a:rPr>
              <a:t>sing Cross-Impact </a:t>
            </a:r>
            <a:r>
              <a:rPr lang="en-US" dirty="0">
                <a:solidFill>
                  <a:schemeClr val="tx1"/>
                </a:solidFill>
                <a:cs typeface="B Homa" panose="00000400000000000000" pitchFamily="2" charset="-78"/>
              </a:rPr>
              <a:t>B</a:t>
            </a:r>
            <a:r>
              <a:rPr lang="en-US" dirty="0">
                <a:solidFill>
                  <a:schemeClr val="tx1"/>
                </a:solidFill>
                <a:cs typeface="B Homa" panose="00000400000000000000" pitchFamily="2" charset="-78"/>
              </a:rPr>
              <a:t>alance Analysis”.</a:t>
            </a:r>
          </a:p>
          <a:p>
            <a:pPr marL="342900" indent="-342900" algn="l" rtl="0">
              <a:buFont typeface="Arial" panose="020B0604020202020204" pitchFamily="34" charset="0"/>
              <a:buChar char="•"/>
            </a:pPr>
            <a:r>
              <a:rPr lang="en-US" dirty="0">
                <a:solidFill>
                  <a:schemeClr val="tx1"/>
                </a:solidFill>
                <a:cs typeface="B Homa" panose="00000400000000000000" pitchFamily="2" charset="-78"/>
              </a:rPr>
              <a:t>Arcos-</a:t>
            </a:r>
            <a:r>
              <a:rPr lang="en-US" dirty="0" err="1">
                <a:solidFill>
                  <a:schemeClr val="tx1"/>
                </a:solidFill>
                <a:cs typeface="B Homa" panose="00000400000000000000" pitchFamily="2" charset="-78"/>
              </a:rPr>
              <a:t>novillo</a:t>
            </a:r>
            <a:r>
              <a:rPr lang="en-US" dirty="0">
                <a:solidFill>
                  <a:schemeClr val="tx1"/>
                </a:solidFill>
                <a:cs typeface="B Homa" panose="00000400000000000000" pitchFamily="2" charset="-78"/>
              </a:rPr>
              <a:t>, </a:t>
            </a:r>
            <a:r>
              <a:rPr lang="en-US" dirty="0" err="1">
                <a:solidFill>
                  <a:schemeClr val="tx1"/>
                </a:solidFill>
                <a:cs typeface="B Homa" panose="00000400000000000000" pitchFamily="2" charset="-78"/>
              </a:rPr>
              <a:t>cuemes-castorena</a:t>
            </a:r>
            <a:r>
              <a:rPr lang="en-US" dirty="0">
                <a:solidFill>
                  <a:schemeClr val="tx1"/>
                </a:solidFill>
                <a:cs typeface="B Homa" panose="00000400000000000000" pitchFamily="2" charset="-78"/>
              </a:rPr>
              <a:t>,(2017)”Development of an Additive manufacturing technology”, Futures Journal.</a:t>
            </a:r>
          </a:p>
          <a:p>
            <a:pPr marL="342900" indent="-342900" algn="l" rtl="0">
              <a:buFont typeface="Arial" panose="020B0604020202020204" pitchFamily="34" charset="0"/>
              <a:buChar char="•"/>
            </a:pPr>
            <a:r>
              <a:rPr lang="en-US" dirty="0" err="1">
                <a:solidFill>
                  <a:schemeClr val="tx1"/>
                </a:solidFill>
                <a:cs typeface="B Homa" panose="00000400000000000000" pitchFamily="2" charset="-78"/>
              </a:rPr>
              <a:t>Wu,Zhang,Shen</a:t>
            </a:r>
            <a:r>
              <a:rPr lang="en-US" dirty="0">
                <a:solidFill>
                  <a:schemeClr val="tx1"/>
                </a:solidFill>
                <a:cs typeface="B Homa" panose="00000400000000000000" pitchFamily="2" charset="-78"/>
              </a:rPr>
              <a:t>,(2011)”the impact of urbanization policy on </a:t>
            </a:r>
            <a:r>
              <a:rPr lang="en-US" dirty="0" err="1">
                <a:solidFill>
                  <a:schemeClr val="tx1"/>
                </a:solidFill>
                <a:cs typeface="B Homa" panose="00000400000000000000" pitchFamily="2" charset="-78"/>
              </a:rPr>
              <a:t>landuse</a:t>
            </a:r>
            <a:r>
              <a:rPr lang="en-US" dirty="0">
                <a:solidFill>
                  <a:schemeClr val="tx1"/>
                </a:solidFill>
                <a:cs typeface="B Homa" panose="00000400000000000000" pitchFamily="2" charset="-78"/>
              </a:rPr>
              <a:t> change: A scenario analysis”, Cities Journal.</a:t>
            </a:r>
          </a:p>
          <a:p>
            <a:endParaRPr lang="en-US" sz="2400" dirty="0">
              <a:solidFill>
                <a:schemeClr val="tx1"/>
              </a:solidFill>
              <a:cs typeface="B Homa" panose="00000400000000000000" pitchFamily="2" charset="-78"/>
            </a:endParaRPr>
          </a:p>
        </p:txBody>
      </p:sp>
    </p:spTree>
    <p:extLst>
      <p:ext uri="{BB962C8B-B14F-4D97-AF65-F5344CB8AC3E}">
        <p14:creationId xmlns:p14="http://schemas.microsoft.com/office/powerpoint/2010/main" val="1904939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196835" y="-99392"/>
            <a:ext cx="5798330" cy="1067468"/>
          </a:xfrm>
          <a:prstGeom prst="rect">
            <a:avLst/>
          </a:prstGeom>
        </p:spPr>
        <p:txBody>
          <a:bodyPr vert="horz" lIns="91440" tIns="45720" rIns="91440" bIns="45720" rtlCol="0" anchor="b">
            <a:normAutofit fontScale="97500"/>
          </a:bodyPr>
          <a:lstStyle>
            <a:lvl1pPr algn="l" defTabSz="914400" rtl="1" eaLnBrk="1" latinLnBrk="0" hangingPunct="1">
              <a:lnSpc>
                <a:spcPct val="90000"/>
              </a:lnSpc>
              <a:spcBef>
                <a:spcPct val="0"/>
              </a:spcBef>
              <a:buNone/>
              <a:defRPr sz="3600" b="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defRPr/>
            </a:pPr>
            <a:r>
              <a:rPr lang="fa-IR" sz="2800" b="1" dirty="0">
                <a:solidFill>
                  <a:prstClr val="black"/>
                </a:solidFill>
                <a:latin typeface="Corbel"/>
                <a:cs typeface="2  Homa" panose="00000400000000000000" pitchFamily="2" charset="-78"/>
              </a:rPr>
              <a:t>مقدمه</a:t>
            </a:r>
            <a:endParaRPr lang="en-US" sz="2400" b="1" dirty="0">
              <a:solidFill>
                <a:prstClr val="black"/>
              </a:solidFill>
              <a:latin typeface="256 Bytes" panose="00000400000000000000" pitchFamily="2" charset="0"/>
            </a:endParaRPr>
          </a:p>
        </p:txBody>
      </p:sp>
      <p:sp>
        <p:nvSpPr>
          <p:cNvPr id="10" name="Title 1"/>
          <p:cNvSpPr txBox="1">
            <a:spLocks/>
          </p:cNvSpPr>
          <p:nvPr/>
        </p:nvSpPr>
        <p:spPr>
          <a:xfrm>
            <a:off x="3231714" y="2996952"/>
            <a:ext cx="5798330" cy="1067468"/>
          </a:xfrm>
          <a:prstGeom prst="rect">
            <a:avLst/>
          </a:prstGeom>
        </p:spPr>
        <p:txBody>
          <a:bodyPr vert="horz" lIns="91440" tIns="45720" rIns="91440" bIns="45720" rtlCol="0" anchor="b">
            <a:normAutofit fontScale="97500"/>
          </a:bodyPr>
          <a:lstStyle>
            <a:lvl1pPr algn="l" defTabSz="914400" rtl="1" eaLnBrk="1" latinLnBrk="0" hangingPunct="1">
              <a:lnSpc>
                <a:spcPct val="90000"/>
              </a:lnSpc>
              <a:spcBef>
                <a:spcPct val="0"/>
              </a:spcBef>
              <a:buNone/>
              <a:defRPr sz="3600" b="0" kern="1200">
                <a:solidFill>
                  <a:schemeClr val="tx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defRPr/>
            </a:pPr>
            <a:endParaRPr lang="en-US" sz="2400" dirty="0">
              <a:solidFill>
                <a:prstClr val="black"/>
              </a:solidFill>
              <a:latin typeface="256 Bytes" panose="00000400000000000000" pitchFamily="2" charset="0"/>
            </a:endParaRPr>
          </a:p>
        </p:txBody>
      </p:sp>
      <p:sp>
        <p:nvSpPr>
          <p:cNvPr id="12" name="Rectangle 11"/>
          <p:cNvSpPr/>
          <p:nvPr/>
        </p:nvSpPr>
        <p:spPr>
          <a:xfrm>
            <a:off x="363254" y="2057840"/>
            <a:ext cx="11523945" cy="4474031"/>
          </a:xfrm>
          <a:prstGeom prst="rect">
            <a:avLst/>
          </a:prstGeom>
          <a:noFill/>
          <a:ln w="57150">
            <a:solidFill>
              <a:schemeClr val="accent2">
                <a:lumMod val="20000"/>
                <a:lumOff val="8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defRPr/>
            </a:pPr>
            <a:r>
              <a:rPr lang="ar-SA" sz="2800" b="1" dirty="0">
                <a:solidFill>
                  <a:prstClr val="black"/>
                </a:solidFill>
                <a:latin typeface="Corbel"/>
                <a:cs typeface="B Homa" panose="00000400000000000000" pitchFamily="2" charset="-78"/>
              </a:rPr>
              <a:t/>
            </a:r>
            <a:br>
              <a:rPr lang="ar-SA" sz="2800" b="1" dirty="0">
                <a:solidFill>
                  <a:prstClr val="black"/>
                </a:solidFill>
                <a:latin typeface="Corbel"/>
                <a:cs typeface="B Homa" panose="00000400000000000000" pitchFamily="2" charset="-78"/>
              </a:rPr>
            </a:br>
            <a:r>
              <a:rPr lang="ar-SA" sz="2800" dirty="0">
                <a:solidFill>
                  <a:srgbClr val="FF0000"/>
                </a:solidFill>
                <a:latin typeface="Corbel"/>
                <a:cs typeface="B Homa" panose="00000400000000000000" pitchFamily="2" charset="-78"/>
              </a:rPr>
              <a:t>برنامه ریزی براساس سناریوها </a:t>
            </a:r>
            <a:r>
              <a:rPr lang="ar-SA" sz="2800" dirty="0">
                <a:solidFill>
                  <a:prstClr val="black"/>
                </a:solidFill>
                <a:latin typeface="Corbel"/>
                <a:cs typeface="B Homa" panose="00000400000000000000" pitchFamily="2" charset="-78"/>
              </a:rPr>
              <a:t>یک فرایند هنجاری است که نیروی انسان در ساخت آینده بسیار مهم می باشد و انسان جایگاه بیرونی و مشاهده گر خود را تغییر داده و با مفهوم ساخت آینده روبرو است.</a:t>
            </a:r>
            <a:endParaRPr lang="en-US" sz="2800" dirty="0">
              <a:solidFill>
                <a:prstClr val="black"/>
              </a:solidFill>
              <a:latin typeface="Corbel"/>
              <a:cs typeface="B Homa" panose="00000400000000000000" pitchFamily="2" charset="-78"/>
            </a:endParaRPr>
          </a:p>
          <a:p>
            <a:pPr algn="just">
              <a:defRPr/>
            </a:pPr>
            <a:r>
              <a:rPr lang="ar-SA" sz="2800" dirty="0">
                <a:solidFill>
                  <a:prstClr val="black"/>
                </a:solidFill>
                <a:latin typeface="Corbel"/>
                <a:cs typeface="B Homa" panose="00000400000000000000" pitchFamily="2" charset="-78"/>
              </a:rPr>
              <a:t>	</a:t>
            </a:r>
            <a:br>
              <a:rPr lang="ar-SA" sz="2800" dirty="0">
                <a:solidFill>
                  <a:prstClr val="black"/>
                </a:solidFill>
                <a:latin typeface="Corbel"/>
                <a:cs typeface="B Homa" panose="00000400000000000000" pitchFamily="2" charset="-78"/>
              </a:rPr>
            </a:br>
            <a:r>
              <a:rPr lang="ar-SA" sz="2800" dirty="0">
                <a:solidFill>
                  <a:prstClr val="black"/>
                </a:solidFill>
                <a:latin typeface="Corbel"/>
                <a:cs typeface="B Homa" panose="00000400000000000000" pitchFamily="2" charset="-78"/>
              </a:rPr>
              <a:t>در این روش ا</a:t>
            </a:r>
            <a:r>
              <a:rPr lang="fa-IR" sz="2800" dirty="0">
                <a:solidFill>
                  <a:prstClr val="black"/>
                </a:solidFill>
                <a:latin typeface="Corbel"/>
                <a:cs typeface="B Homa" panose="00000400000000000000" pitchFamily="2" charset="-78"/>
              </a:rPr>
              <a:t>نس</a:t>
            </a:r>
            <a:r>
              <a:rPr lang="ar-SA" sz="2800" dirty="0">
                <a:solidFill>
                  <a:prstClr val="black"/>
                </a:solidFill>
                <a:latin typeface="Corbel"/>
                <a:cs typeface="B Homa" panose="00000400000000000000" pitchFamily="2" charset="-78"/>
              </a:rPr>
              <a:t>ان با طیف وسیعی از آینده ها شامل </a:t>
            </a:r>
            <a:r>
              <a:rPr lang="ar-SA" sz="2800" u="sng" dirty="0">
                <a:solidFill>
                  <a:srgbClr val="FF0000"/>
                </a:solidFill>
                <a:latin typeface="Corbel"/>
                <a:cs typeface="B Homa" panose="00000400000000000000" pitchFamily="2" charset="-78"/>
              </a:rPr>
              <a:t>آینده های ممکن، آینده های محتمل و آینده های باورکردنی </a:t>
            </a:r>
            <a:r>
              <a:rPr lang="ar-SA" sz="2800" dirty="0">
                <a:solidFill>
                  <a:prstClr val="black"/>
                </a:solidFill>
                <a:latin typeface="Corbel"/>
                <a:cs typeface="B Homa" panose="00000400000000000000" pitchFamily="2" charset="-78"/>
              </a:rPr>
              <a:t>روبروست که رسیدن به هرکدام ازآنها </a:t>
            </a:r>
            <a:r>
              <a:rPr lang="ar-SA" sz="2800" u="sng" dirty="0">
                <a:solidFill>
                  <a:prstClr val="black"/>
                </a:solidFill>
                <a:latin typeface="Corbel"/>
                <a:cs typeface="B Homa" panose="00000400000000000000" pitchFamily="2" charset="-78"/>
              </a:rPr>
              <a:t>بستگی به سطح و کیفیت خواسته انسان </a:t>
            </a:r>
            <a:r>
              <a:rPr lang="ar-SA" sz="2800" dirty="0">
                <a:solidFill>
                  <a:prstClr val="black"/>
                </a:solidFill>
                <a:latin typeface="Corbel"/>
                <a:cs typeface="B Homa" panose="00000400000000000000" pitchFamily="2" charset="-78"/>
              </a:rPr>
              <a:t>یعنی آینده مطلوب وی دارد.</a:t>
            </a:r>
            <a:endParaRPr lang="en-US" sz="2800" dirty="0">
              <a:solidFill>
                <a:prstClr val="black"/>
              </a:solidFill>
              <a:latin typeface="Corbel"/>
              <a:cs typeface="B Homa" panose="00000400000000000000" pitchFamily="2" charset="-78"/>
            </a:endParaRPr>
          </a:p>
          <a:p>
            <a:pPr algn="just">
              <a:defRPr/>
            </a:pPr>
            <a:r>
              <a:rPr lang="ar-SA" sz="2800" dirty="0">
                <a:solidFill>
                  <a:prstClr val="black"/>
                </a:solidFill>
                <a:latin typeface="Corbel"/>
                <a:cs typeface="B Homa" panose="00000400000000000000" pitchFamily="2" charset="-78"/>
              </a:rPr>
              <a:t>	</a:t>
            </a:r>
            <a:br>
              <a:rPr lang="ar-SA" sz="2800" dirty="0">
                <a:solidFill>
                  <a:prstClr val="black"/>
                </a:solidFill>
                <a:latin typeface="Corbel"/>
                <a:cs typeface="B Homa" panose="00000400000000000000" pitchFamily="2" charset="-78"/>
              </a:rPr>
            </a:br>
            <a:r>
              <a:rPr lang="ar-SA" sz="2800" dirty="0">
                <a:solidFill>
                  <a:prstClr val="black"/>
                </a:solidFill>
                <a:latin typeface="Corbel"/>
                <a:cs typeface="B Homa" panose="00000400000000000000" pitchFamily="2" charset="-78"/>
              </a:rPr>
              <a:t/>
            </a:r>
            <a:br>
              <a:rPr lang="ar-SA" sz="2800" dirty="0">
                <a:solidFill>
                  <a:prstClr val="black"/>
                </a:solidFill>
                <a:latin typeface="Corbel"/>
                <a:cs typeface="B Homa" panose="00000400000000000000" pitchFamily="2" charset="-78"/>
              </a:rPr>
            </a:br>
            <a:endParaRPr lang="en-US" sz="2800" dirty="0">
              <a:solidFill>
                <a:prstClr val="black"/>
              </a:solidFill>
              <a:latin typeface="Corbel"/>
              <a:cs typeface="B Homa" panose="00000400000000000000" pitchFamily="2" charset="-78"/>
            </a:endParaRPr>
          </a:p>
        </p:txBody>
      </p:sp>
    </p:spTree>
    <p:extLst>
      <p:ext uri="{BB962C8B-B14F-4D97-AF65-F5344CB8AC3E}">
        <p14:creationId xmlns:p14="http://schemas.microsoft.com/office/powerpoint/2010/main" val="3071199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6D246564-80DB-43E3-88F0-DDFCBCCA4776}"/>
              </a:ext>
            </a:extLst>
          </p:cNvPr>
          <p:cNvSpPr/>
          <p:nvPr/>
        </p:nvSpPr>
        <p:spPr>
          <a:xfrm>
            <a:off x="2988315" y="2420889"/>
            <a:ext cx="4281941" cy="461665"/>
          </a:xfrm>
          <a:prstGeom prst="rect">
            <a:avLst/>
          </a:prstGeom>
          <a:ln w="57150">
            <a:solidFill>
              <a:schemeClr val="accent2">
                <a:lumMod val="20000"/>
                <a:lumOff val="80000"/>
              </a:schemeClr>
            </a:solidFill>
            <a:prstDash val="sysDot"/>
          </a:ln>
        </p:spPr>
        <p:txBody>
          <a:bodyPr wrap="none">
            <a:spAutoFit/>
          </a:bodyPr>
          <a:lstStyle/>
          <a:p>
            <a:pPr algn="l" rtl="0">
              <a:defRPr/>
            </a:pPr>
            <a:r>
              <a:rPr lang="ar-SA" sz="2400" b="1" dirty="0">
                <a:solidFill>
                  <a:prstClr val="black"/>
                </a:solidFill>
                <a:latin typeface="Corbel"/>
                <a:cs typeface="B Homa" panose="00000400000000000000" pitchFamily="2" charset="-78"/>
              </a:rPr>
              <a:t>شکل نوینی از روش تحلیل تاثیر متقابل</a:t>
            </a:r>
          </a:p>
        </p:txBody>
      </p:sp>
      <p:sp>
        <p:nvSpPr>
          <p:cNvPr id="7" name="Rectangle 6">
            <a:extLst>
              <a:ext uri="{FF2B5EF4-FFF2-40B4-BE49-F238E27FC236}">
                <a16:creationId xmlns:a16="http://schemas.microsoft.com/office/drawing/2014/main" xmlns="" id="{92AA2A02-4200-4934-9753-01B00E58D984}"/>
              </a:ext>
            </a:extLst>
          </p:cNvPr>
          <p:cNvSpPr/>
          <p:nvPr/>
        </p:nvSpPr>
        <p:spPr>
          <a:xfrm>
            <a:off x="3474026" y="3111352"/>
            <a:ext cx="3207929" cy="461665"/>
          </a:xfrm>
          <a:prstGeom prst="rect">
            <a:avLst/>
          </a:prstGeom>
          <a:ln w="57150">
            <a:solidFill>
              <a:schemeClr val="accent2">
                <a:lumMod val="20000"/>
                <a:lumOff val="80000"/>
              </a:schemeClr>
            </a:solidFill>
            <a:prstDash val="sysDot"/>
          </a:ln>
        </p:spPr>
        <p:txBody>
          <a:bodyPr wrap="none">
            <a:spAutoFit/>
          </a:bodyPr>
          <a:lstStyle/>
          <a:p>
            <a:pPr algn="l" rtl="0">
              <a:defRPr/>
            </a:pPr>
            <a:r>
              <a:rPr lang="ar-SA" sz="2400" b="1" dirty="0">
                <a:solidFill>
                  <a:prstClr val="black"/>
                </a:solidFill>
                <a:latin typeface="Corbel"/>
                <a:cs typeface="B Homa" panose="00000400000000000000" pitchFamily="2" charset="-78"/>
              </a:rPr>
              <a:t>هدف: تحلیل شبکه های تاثیر</a:t>
            </a:r>
          </a:p>
        </p:txBody>
      </p:sp>
      <p:sp>
        <p:nvSpPr>
          <p:cNvPr id="8" name="Rectangle 7">
            <a:extLst>
              <a:ext uri="{FF2B5EF4-FFF2-40B4-BE49-F238E27FC236}">
                <a16:creationId xmlns:a16="http://schemas.microsoft.com/office/drawing/2014/main" xmlns="" id="{0CC1A632-5970-44D4-BBEA-7ADDA577B02D}"/>
              </a:ext>
            </a:extLst>
          </p:cNvPr>
          <p:cNvSpPr/>
          <p:nvPr/>
        </p:nvSpPr>
        <p:spPr>
          <a:xfrm>
            <a:off x="536141" y="5654560"/>
            <a:ext cx="9013169" cy="830997"/>
          </a:xfrm>
          <a:prstGeom prst="rect">
            <a:avLst/>
          </a:prstGeom>
          <a:ln w="57150">
            <a:solidFill>
              <a:schemeClr val="accent2">
                <a:lumMod val="20000"/>
                <a:lumOff val="80000"/>
              </a:schemeClr>
            </a:solidFill>
            <a:prstDash val="sysDot"/>
          </a:ln>
        </p:spPr>
        <p:txBody>
          <a:bodyPr wrap="square">
            <a:spAutoFit/>
          </a:bodyPr>
          <a:lstStyle/>
          <a:p>
            <a:pPr algn="ctr">
              <a:defRPr/>
            </a:pPr>
            <a:r>
              <a:rPr lang="ar-SA" sz="2400" b="1" dirty="0">
                <a:solidFill>
                  <a:prstClr val="black"/>
                </a:solidFill>
                <a:latin typeface="Corbel"/>
                <a:cs typeface="B Homa" panose="00000400000000000000" pitchFamily="2" charset="-78"/>
              </a:rPr>
              <a:t>ترکیبی از استدلال کارشناسانه و الگوریتم معتبر تحلیل برای جمع آوری،</a:t>
            </a:r>
            <a:r>
              <a:rPr lang="fa-IR" sz="2400" b="1" dirty="0">
                <a:solidFill>
                  <a:prstClr val="black"/>
                </a:solidFill>
                <a:latin typeface="Corbel"/>
                <a:cs typeface="B Homa" panose="00000400000000000000" pitchFamily="2" charset="-78"/>
              </a:rPr>
              <a:t> </a:t>
            </a:r>
            <a:r>
              <a:rPr lang="ar-SA" sz="2400" b="1" dirty="0">
                <a:solidFill>
                  <a:prstClr val="black"/>
                </a:solidFill>
                <a:latin typeface="Corbel"/>
                <a:cs typeface="B Homa" panose="00000400000000000000" pitchFamily="2" charset="-78"/>
              </a:rPr>
              <a:t>سازماندهی و قضاوت ساختاریافته در سطح تخصصی موضوعات پیچیده و چندرشته ای</a:t>
            </a:r>
          </a:p>
        </p:txBody>
      </p:sp>
      <p:sp>
        <p:nvSpPr>
          <p:cNvPr id="10" name="Rectangle 9">
            <a:extLst>
              <a:ext uri="{FF2B5EF4-FFF2-40B4-BE49-F238E27FC236}">
                <a16:creationId xmlns:a16="http://schemas.microsoft.com/office/drawing/2014/main" xmlns="" id="{FC076BBC-7899-4788-8DCF-731A106F9B84}"/>
              </a:ext>
            </a:extLst>
          </p:cNvPr>
          <p:cNvSpPr/>
          <p:nvPr/>
        </p:nvSpPr>
        <p:spPr>
          <a:xfrm>
            <a:off x="1743582" y="1743200"/>
            <a:ext cx="6638356" cy="461665"/>
          </a:xfrm>
          <a:prstGeom prst="rect">
            <a:avLst/>
          </a:prstGeom>
          <a:ln w="57150">
            <a:solidFill>
              <a:schemeClr val="accent2">
                <a:lumMod val="20000"/>
                <a:lumOff val="80000"/>
              </a:schemeClr>
            </a:solidFill>
            <a:prstDash val="sysDot"/>
          </a:ln>
        </p:spPr>
        <p:txBody>
          <a:bodyPr wrap="none">
            <a:spAutoFit/>
          </a:bodyPr>
          <a:lstStyle/>
          <a:p>
            <a:pPr>
              <a:defRPr/>
            </a:pPr>
            <a:r>
              <a:rPr lang="fa-IR" sz="2400" b="1" dirty="0">
                <a:solidFill>
                  <a:prstClr val="black"/>
                </a:solidFill>
                <a:latin typeface="Corbel"/>
                <a:cs typeface="B Homa" panose="00000400000000000000" pitchFamily="2" charset="-78"/>
              </a:rPr>
              <a:t>ا</a:t>
            </a:r>
            <a:r>
              <a:rPr lang="ar-SA" sz="2400" b="1" dirty="0">
                <a:solidFill>
                  <a:prstClr val="black"/>
                </a:solidFill>
                <a:latin typeface="Corbel"/>
                <a:cs typeface="B Homa" panose="00000400000000000000" pitchFamily="2" charset="-78"/>
              </a:rPr>
              <a:t>ساس کار این نرم افزار بر مبنای ماتریس های اثر متقاطع </a:t>
            </a:r>
            <a:r>
              <a:rPr lang="fo-FO" dirty="0">
                <a:solidFill>
                  <a:prstClr val="black"/>
                </a:solidFill>
                <a:latin typeface="Butch" panose="00000400000000000000" pitchFamily="2" charset="0"/>
                <a:cs typeface="B Nazanin" panose="00000400000000000000" pitchFamily="2" charset="-78"/>
              </a:rPr>
              <a:t>CIB</a:t>
            </a:r>
            <a:r>
              <a:rPr lang="fo-FO" sz="2400" b="1" dirty="0">
                <a:solidFill>
                  <a:prstClr val="black"/>
                </a:solidFill>
                <a:latin typeface="Corbel"/>
                <a:cs typeface="B Homa" panose="00000400000000000000" pitchFamily="2" charset="-78"/>
              </a:rPr>
              <a:t> </a:t>
            </a:r>
            <a:endParaRPr lang="ar-SA" sz="2400" b="1" dirty="0">
              <a:solidFill>
                <a:prstClr val="black"/>
              </a:solidFill>
              <a:latin typeface="Corbel"/>
              <a:cs typeface="B Homa" panose="00000400000000000000" pitchFamily="2" charset="-78"/>
            </a:endParaRPr>
          </a:p>
        </p:txBody>
      </p:sp>
      <p:sp>
        <p:nvSpPr>
          <p:cNvPr id="11" name="Rectangle 10">
            <a:extLst>
              <a:ext uri="{FF2B5EF4-FFF2-40B4-BE49-F238E27FC236}">
                <a16:creationId xmlns:a16="http://schemas.microsoft.com/office/drawing/2014/main" xmlns="" id="{EEA16C48-DB09-47B1-8FBA-78C7E1218EED}"/>
              </a:ext>
            </a:extLst>
          </p:cNvPr>
          <p:cNvSpPr/>
          <p:nvPr/>
        </p:nvSpPr>
        <p:spPr>
          <a:xfrm>
            <a:off x="399747" y="3731778"/>
            <a:ext cx="9285959" cy="1569660"/>
          </a:xfrm>
          <a:prstGeom prst="rect">
            <a:avLst/>
          </a:prstGeom>
          <a:ln w="57150">
            <a:solidFill>
              <a:schemeClr val="accent2">
                <a:lumMod val="20000"/>
                <a:lumOff val="80000"/>
              </a:schemeClr>
            </a:solidFill>
            <a:prstDash val="sysDot"/>
          </a:ln>
        </p:spPr>
        <p:txBody>
          <a:bodyPr wrap="square">
            <a:spAutoFit/>
          </a:bodyPr>
          <a:lstStyle/>
          <a:p>
            <a:pPr algn="ctr" rtl="0">
              <a:defRPr/>
            </a:pPr>
            <a:r>
              <a:rPr lang="ar-SA" sz="2400" b="1" dirty="0">
                <a:solidFill>
                  <a:prstClr val="black"/>
                </a:solidFill>
                <a:latin typeface="Corbel"/>
                <a:cs typeface="B Homa" panose="00000400000000000000" pitchFamily="2" charset="-78"/>
              </a:rPr>
              <a:t>ماتریس اثرات متقابل نظر متخصصان و خبرگان را در مورد احتمال وقوع یک عدم قطعیت از یک عامل برروی عدم قطعیتی دیگر از عامل دیگر در قالب عبارت های کلامی می سنجد و نهایتا با محاسبه اثرات مستقیم و غیرمستقیم حالت ها برروی یکدیگر، سناریوهای سازگار پیش روی سیستم موردمطالعه استخراج می شوند. </a:t>
            </a:r>
          </a:p>
        </p:txBody>
      </p:sp>
      <p:cxnSp>
        <p:nvCxnSpPr>
          <p:cNvPr id="13" name="Connector: Elbow 12">
            <a:extLst>
              <a:ext uri="{FF2B5EF4-FFF2-40B4-BE49-F238E27FC236}">
                <a16:creationId xmlns:a16="http://schemas.microsoft.com/office/drawing/2014/main" xmlns="" id="{1DA478B6-02FF-4D1A-B17C-12C7153C87DB}"/>
              </a:ext>
            </a:extLst>
          </p:cNvPr>
          <p:cNvCxnSpPr>
            <a:endCxn id="10" idx="3"/>
          </p:cNvCxnSpPr>
          <p:nvPr/>
        </p:nvCxnSpPr>
        <p:spPr>
          <a:xfrm rot="10800000" flipV="1">
            <a:off x="8381939" y="1484783"/>
            <a:ext cx="1674507" cy="489250"/>
          </a:xfrm>
          <a:prstGeom prst="bentConnector3">
            <a:avLst/>
          </a:prstGeom>
          <a:ln w="57150">
            <a:solidFill>
              <a:schemeClr val="accent2">
                <a:lumMod val="20000"/>
                <a:lumOff val="8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331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2FE38775-4AD4-4256-9AD1-5A0857B23A7D}"/>
              </a:ext>
            </a:extLst>
          </p:cNvPr>
          <p:cNvSpPr/>
          <p:nvPr/>
        </p:nvSpPr>
        <p:spPr>
          <a:xfrm>
            <a:off x="1703513" y="3501009"/>
            <a:ext cx="6623003" cy="830997"/>
          </a:xfrm>
          <a:prstGeom prst="rect">
            <a:avLst/>
          </a:prstGeom>
          <a:ln w="57150">
            <a:solidFill>
              <a:schemeClr val="accent4">
                <a:lumMod val="20000"/>
                <a:lumOff val="80000"/>
              </a:schemeClr>
            </a:solidFill>
            <a:prstDash val="sysDot"/>
          </a:ln>
        </p:spPr>
        <p:txBody>
          <a:bodyPr wrap="square">
            <a:spAutoFit/>
          </a:bodyPr>
          <a:lstStyle/>
          <a:p>
            <a:pPr algn="ctr">
              <a:defRPr/>
            </a:pPr>
            <a:r>
              <a:rPr lang="ar-SA" sz="2400" b="1" dirty="0">
                <a:solidFill>
                  <a:prstClr val="black"/>
                </a:solidFill>
                <a:latin typeface="Corbel"/>
                <a:cs typeface="B Homa" panose="00000400000000000000" pitchFamily="2" charset="-78"/>
              </a:rPr>
              <a:t>با ثابت بودن سایر شرایط، تغییر در حالت</a:t>
            </a:r>
            <a:r>
              <a:rPr lang="fa-IR" sz="2400" b="1" dirty="0">
                <a:solidFill>
                  <a:prstClr val="black"/>
                </a:solidFill>
                <a:latin typeface="Corbel"/>
                <a:cs typeface="B Homa" panose="00000400000000000000" pitchFamily="2" charset="-78"/>
              </a:rPr>
              <a:t> </a:t>
            </a:r>
            <a:r>
              <a:rPr lang="en-US" sz="2400" b="1" dirty="0">
                <a:solidFill>
                  <a:prstClr val="black"/>
                </a:solidFill>
                <a:latin typeface="Corbel"/>
                <a:cs typeface="B Homa" panose="00000400000000000000" pitchFamily="2" charset="-78"/>
              </a:rPr>
              <a:t>D1</a:t>
            </a:r>
            <a:r>
              <a:rPr lang="fa-IR" sz="2400" b="1" dirty="0">
                <a:solidFill>
                  <a:prstClr val="black"/>
                </a:solidFill>
                <a:latin typeface="Corbel"/>
                <a:cs typeface="B Homa" panose="00000400000000000000" pitchFamily="2" charset="-78"/>
              </a:rPr>
              <a:t> </a:t>
            </a:r>
            <a:r>
              <a:rPr lang="ar-SA" sz="2400" b="1" dirty="0">
                <a:solidFill>
                  <a:prstClr val="black"/>
                </a:solidFill>
                <a:latin typeface="Corbel"/>
                <a:cs typeface="B Homa" panose="00000400000000000000" pitchFamily="2" charset="-78"/>
              </a:rPr>
              <a:t>منجر به تغییر در حالت</a:t>
            </a:r>
            <a:r>
              <a:rPr lang="fa-IR" sz="2400" b="1" dirty="0">
                <a:solidFill>
                  <a:prstClr val="black"/>
                </a:solidFill>
                <a:latin typeface="Corbel"/>
                <a:cs typeface="B Homa" panose="00000400000000000000" pitchFamily="2" charset="-78"/>
              </a:rPr>
              <a:t> </a:t>
            </a:r>
            <a:r>
              <a:rPr lang="en-US" sz="2400" b="1" dirty="0">
                <a:solidFill>
                  <a:prstClr val="black"/>
                </a:solidFill>
                <a:latin typeface="Corbel"/>
                <a:cs typeface="B Homa" panose="00000400000000000000" pitchFamily="2" charset="-78"/>
              </a:rPr>
              <a:t>D2</a:t>
            </a:r>
            <a:r>
              <a:rPr lang="fa-IR" sz="2400" b="1" dirty="0">
                <a:solidFill>
                  <a:prstClr val="black"/>
                </a:solidFill>
                <a:latin typeface="Corbel"/>
                <a:cs typeface="B Homa" panose="00000400000000000000" pitchFamily="2" charset="-78"/>
              </a:rPr>
              <a:t> میشود </a:t>
            </a:r>
            <a:endParaRPr lang="ar-SA" sz="2400" b="1" dirty="0">
              <a:solidFill>
                <a:prstClr val="black"/>
              </a:solidFill>
              <a:latin typeface="Corbel"/>
              <a:cs typeface="B Homa" panose="00000400000000000000" pitchFamily="2" charset="-78"/>
            </a:endParaRPr>
          </a:p>
        </p:txBody>
      </p:sp>
      <p:sp>
        <p:nvSpPr>
          <p:cNvPr id="5" name="Rectangle 4">
            <a:extLst>
              <a:ext uri="{FF2B5EF4-FFF2-40B4-BE49-F238E27FC236}">
                <a16:creationId xmlns:a16="http://schemas.microsoft.com/office/drawing/2014/main" xmlns="" id="{4E4A377C-AC47-4FCF-8F91-BC81380AC82E}"/>
              </a:ext>
            </a:extLst>
          </p:cNvPr>
          <p:cNvSpPr/>
          <p:nvPr/>
        </p:nvSpPr>
        <p:spPr>
          <a:xfrm>
            <a:off x="509080" y="4885710"/>
            <a:ext cx="9011867" cy="830997"/>
          </a:xfrm>
          <a:prstGeom prst="rect">
            <a:avLst/>
          </a:prstGeom>
          <a:ln w="57150">
            <a:solidFill>
              <a:schemeClr val="accent4">
                <a:lumMod val="20000"/>
                <a:lumOff val="80000"/>
              </a:schemeClr>
            </a:solidFill>
            <a:prstDash val="sysDot"/>
          </a:ln>
        </p:spPr>
        <p:txBody>
          <a:bodyPr wrap="square">
            <a:spAutoFit/>
          </a:bodyPr>
          <a:lstStyle/>
          <a:p>
            <a:pPr algn="ctr" rtl="0">
              <a:defRPr/>
            </a:pPr>
            <a:r>
              <a:rPr lang="ar-SA" sz="2400" b="1" dirty="0">
                <a:solidFill>
                  <a:prstClr val="black"/>
                </a:solidFill>
                <a:latin typeface="Corbel"/>
                <a:cs typeface="B Homa" panose="00000400000000000000" pitchFamily="2" charset="-78"/>
              </a:rPr>
              <a:t>سیستم تمایل به چیدمانی دارد که در آن، شبکه اثر به شیوه ای سازگار و درونی متوازن</a:t>
            </a:r>
            <a:r>
              <a:rPr lang="fa-IR" sz="2400" b="1" dirty="0">
                <a:solidFill>
                  <a:prstClr val="black"/>
                </a:solidFill>
                <a:latin typeface="Corbel"/>
                <a:cs typeface="B Homa" panose="00000400000000000000" pitchFamily="2" charset="-78"/>
              </a:rPr>
              <a:t> و متعادل میشود</a:t>
            </a:r>
            <a:endParaRPr lang="ar-SA" sz="2400" b="1" dirty="0">
              <a:solidFill>
                <a:prstClr val="black"/>
              </a:solidFill>
              <a:latin typeface="Corbel"/>
              <a:cs typeface="B Homa" panose="00000400000000000000" pitchFamily="2" charset="-78"/>
            </a:endParaRPr>
          </a:p>
        </p:txBody>
      </p:sp>
      <p:pic>
        <p:nvPicPr>
          <p:cNvPr id="6" name="Picture 5">
            <a:extLst>
              <a:ext uri="{FF2B5EF4-FFF2-40B4-BE49-F238E27FC236}">
                <a16:creationId xmlns:a16="http://schemas.microsoft.com/office/drawing/2014/main" xmlns="" id="{B00F788F-6650-4213-B8E9-EBA5920CCDA8}"/>
              </a:ext>
            </a:extLst>
          </p:cNvPr>
          <p:cNvPicPr>
            <a:picLocks noChangeAspect="1"/>
          </p:cNvPicPr>
          <p:nvPr/>
        </p:nvPicPr>
        <p:blipFill>
          <a:blip r:embed="rId3"/>
          <a:stretch>
            <a:fillRect/>
          </a:stretch>
        </p:blipFill>
        <p:spPr>
          <a:xfrm>
            <a:off x="3571544" y="1570453"/>
            <a:ext cx="2886937" cy="1616088"/>
          </a:xfrm>
          <a:prstGeom prst="rect">
            <a:avLst/>
          </a:prstGeom>
        </p:spPr>
      </p:pic>
      <p:sp>
        <p:nvSpPr>
          <p:cNvPr id="7" name="Rectangle 6">
            <a:extLst>
              <a:ext uri="{FF2B5EF4-FFF2-40B4-BE49-F238E27FC236}">
                <a16:creationId xmlns:a16="http://schemas.microsoft.com/office/drawing/2014/main" xmlns="" id="{0CB5F241-FA68-47FE-B201-8E1A5372E9B4}"/>
              </a:ext>
            </a:extLst>
          </p:cNvPr>
          <p:cNvSpPr/>
          <p:nvPr/>
        </p:nvSpPr>
        <p:spPr>
          <a:xfrm>
            <a:off x="2365141" y="332656"/>
            <a:ext cx="5843266" cy="646331"/>
          </a:xfrm>
          <a:prstGeom prst="rect">
            <a:avLst/>
          </a:prstGeom>
        </p:spPr>
        <p:txBody>
          <a:bodyPr wrap="none">
            <a:spAutoFit/>
          </a:bodyPr>
          <a:lstStyle/>
          <a:p>
            <a:pPr algn="ctr" rtl="0">
              <a:defRPr/>
            </a:pPr>
            <a:r>
              <a:rPr lang="ar-SA" sz="3600" b="1" dirty="0">
                <a:solidFill>
                  <a:prstClr val="black"/>
                </a:solidFill>
                <a:latin typeface="Calibri" panose="020F0502020204030204" pitchFamily="34" charset="0"/>
                <a:cs typeface="B Homa" panose="00000400000000000000" pitchFamily="2" charset="-78"/>
              </a:rPr>
              <a:t>الگوریتم تحلیل متوازن تاثیر </a:t>
            </a:r>
            <a:r>
              <a:rPr lang="ar-SA" sz="3600" b="1" dirty="0" smtClean="0">
                <a:solidFill>
                  <a:prstClr val="black"/>
                </a:solidFill>
                <a:latin typeface="Calibri" panose="020F0502020204030204" pitchFamily="34" charset="0"/>
                <a:cs typeface="B Homa" panose="00000400000000000000" pitchFamily="2" charset="-78"/>
              </a:rPr>
              <a:t>متقابل</a:t>
            </a:r>
            <a:endParaRPr lang="en-US" sz="3600" b="1" dirty="0">
              <a:solidFill>
                <a:prstClr val="black"/>
              </a:solidFill>
              <a:latin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919594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D19339A6-B0B3-498D-A86D-90410D66B0F6}"/>
              </a:ext>
            </a:extLst>
          </p:cNvPr>
          <p:cNvSpPr/>
          <p:nvPr/>
        </p:nvSpPr>
        <p:spPr>
          <a:xfrm>
            <a:off x="-119621" y="1140904"/>
            <a:ext cx="1792478" cy="369332"/>
          </a:xfrm>
          <a:prstGeom prst="rect">
            <a:avLst/>
          </a:prstGeom>
        </p:spPr>
        <p:txBody>
          <a:bodyPr wrap="none">
            <a:spAutoFit/>
          </a:bodyPr>
          <a:lstStyle/>
          <a:p>
            <a:pPr algn="l" rtl="0">
              <a:defRPr/>
            </a:pPr>
            <a:r>
              <a:rPr lang="fa-IR" dirty="0">
                <a:solidFill>
                  <a:prstClr val="black"/>
                </a:solidFill>
                <a:latin typeface="Corbel"/>
                <a:cs typeface="B Titr" panose="00000700000000000000" pitchFamily="2" charset="-78"/>
              </a:rPr>
              <a:t> </a:t>
            </a:r>
            <a:r>
              <a:rPr lang="en-US" dirty="0">
                <a:solidFill>
                  <a:prstClr val="black"/>
                </a:solidFill>
                <a:latin typeface="Corbel"/>
                <a:cs typeface="B Titr" panose="00000700000000000000" pitchFamily="2" charset="-78"/>
              </a:rPr>
              <a:t>CIB</a:t>
            </a:r>
            <a:r>
              <a:rPr lang="ar-SA" dirty="0">
                <a:solidFill>
                  <a:prstClr val="black"/>
                </a:solidFill>
                <a:latin typeface="Corbel"/>
                <a:cs typeface="B Titr" panose="00000700000000000000" pitchFamily="2" charset="-78"/>
              </a:rPr>
              <a:t>گام های تحلیل</a:t>
            </a:r>
            <a:r>
              <a:rPr lang="fa-IR" dirty="0">
                <a:solidFill>
                  <a:prstClr val="black"/>
                </a:solidFill>
                <a:latin typeface="Corbel"/>
                <a:cs typeface="B Titr" panose="00000700000000000000" pitchFamily="2" charset="-78"/>
              </a:rPr>
              <a:t> </a:t>
            </a:r>
            <a:endParaRPr lang="ar-SA" dirty="0">
              <a:solidFill>
                <a:prstClr val="black"/>
              </a:solidFill>
              <a:latin typeface="Corbel"/>
              <a:cs typeface="Tahoma" panose="020B0604030504040204" pitchFamily="34" charset="0"/>
            </a:endParaRPr>
          </a:p>
        </p:txBody>
      </p:sp>
      <p:sp>
        <p:nvSpPr>
          <p:cNvPr id="9" name="Rectangle 8">
            <a:extLst>
              <a:ext uri="{FF2B5EF4-FFF2-40B4-BE49-F238E27FC236}">
                <a16:creationId xmlns:a16="http://schemas.microsoft.com/office/drawing/2014/main" xmlns="" id="{8E06CEEB-F6A2-4C24-8BCB-D19E9DB808B2}"/>
              </a:ext>
            </a:extLst>
          </p:cNvPr>
          <p:cNvSpPr/>
          <p:nvPr/>
        </p:nvSpPr>
        <p:spPr>
          <a:xfrm>
            <a:off x="2365141" y="332656"/>
            <a:ext cx="5843266" cy="646331"/>
          </a:xfrm>
          <a:prstGeom prst="rect">
            <a:avLst/>
          </a:prstGeom>
        </p:spPr>
        <p:txBody>
          <a:bodyPr wrap="none">
            <a:spAutoFit/>
          </a:bodyPr>
          <a:lstStyle/>
          <a:p>
            <a:pPr algn="ctr" rtl="0">
              <a:defRPr/>
            </a:pPr>
            <a:r>
              <a:rPr lang="ar-SA" sz="3600" b="1" dirty="0">
                <a:solidFill>
                  <a:prstClr val="black"/>
                </a:solidFill>
                <a:latin typeface="Calibri" panose="020F0502020204030204" pitchFamily="34" charset="0"/>
                <a:cs typeface="B Homa" panose="00000400000000000000" pitchFamily="2" charset="-78"/>
              </a:rPr>
              <a:t>الگوریتم تحلیل متوازن تاثیر </a:t>
            </a:r>
            <a:r>
              <a:rPr lang="ar-SA" sz="3600" b="1" dirty="0">
                <a:solidFill>
                  <a:prstClr val="black"/>
                </a:solidFill>
                <a:latin typeface="Calibri" panose="020F0502020204030204" pitchFamily="34" charset="0"/>
                <a:cs typeface="B Homa" panose="00000400000000000000" pitchFamily="2" charset="-78"/>
              </a:rPr>
              <a:t>متقابل</a:t>
            </a:r>
            <a:endParaRPr lang="en-US" sz="3600" b="1" dirty="0">
              <a:solidFill>
                <a:prstClr val="black"/>
              </a:solidFill>
              <a:latin typeface="Calibri" panose="020F0502020204030204" pitchFamily="34" charset="0"/>
              <a:cs typeface="B Homa" panose="00000400000000000000" pitchFamily="2" charset="-78"/>
            </a:endParaRPr>
          </a:p>
        </p:txBody>
      </p:sp>
      <p:grpSp>
        <p:nvGrpSpPr>
          <p:cNvPr id="10" name="Group 9">
            <a:extLst>
              <a:ext uri="{FF2B5EF4-FFF2-40B4-BE49-F238E27FC236}">
                <a16:creationId xmlns:a16="http://schemas.microsoft.com/office/drawing/2014/main" xmlns="" id="{DF93846B-353E-42E8-AF16-A81676044745}"/>
              </a:ext>
            </a:extLst>
          </p:cNvPr>
          <p:cNvGrpSpPr>
            <a:grpSpLocks/>
          </p:cNvGrpSpPr>
          <p:nvPr/>
        </p:nvGrpSpPr>
        <p:grpSpPr bwMode="auto">
          <a:xfrm>
            <a:off x="8813" y="1493838"/>
            <a:ext cx="9831602" cy="5160962"/>
            <a:chOff x="-224" y="1493610"/>
            <a:chExt cx="7128503" cy="5160964"/>
          </a:xfrm>
        </p:grpSpPr>
        <p:sp>
          <p:nvSpPr>
            <p:cNvPr id="11" name="Rectangle 80">
              <a:extLst>
                <a:ext uri="{FF2B5EF4-FFF2-40B4-BE49-F238E27FC236}">
                  <a16:creationId xmlns:a16="http://schemas.microsoft.com/office/drawing/2014/main" xmlns="" id="{283578A9-7B3C-49C8-85BA-8E510B9F6A1A}"/>
                </a:ext>
              </a:extLst>
            </p:cNvPr>
            <p:cNvSpPr>
              <a:spLocks noChangeArrowheads="1"/>
            </p:cNvSpPr>
            <p:nvPr/>
          </p:nvSpPr>
          <p:spPr bwMode="auto">
            <a:xfrm rot="5400000">
              <a:off x="-2071868" y="3565255"/>
              <a:ext cx="5146677" cy="1003388"/>
            </a:xfrm>
            <a:prstGeom prst="rect">
              <a:avLst/>
            </a:prstGeom>
            <a:solidFill>
              <a:schemeClr val="accent5"/>
            </a:solidFill>
            <a:ln>
              <a:noFill/>
            </a:ln>
            <a:extLst/>
          </p:spPr>
          <p:txBody>
            <a:bodyPr/>
            <a:lstStyle/>
            <a:p>
              <a:pPr algn="l" rtl="0">
                <a:defRPr/>
              </a:pPr>
              <a:endParaRPr lang="en-US" sz="1351">
                <a:solidFill>
                  <a:prstClr val="black"/>
                </a:solidFill>
                <a:latin typeface="Corbel"/>
              </a:endParaRPr>
            </a:p>
          </p:txBody>
        </p:sp>
        <p:sp>
          <p:nvSpPr>
            <p:cNvPr id="12" name="Rectangle 81">
              <a:extLst>
                <a:ext uri="{FF2B5EF4-FFF2-40B4-BE49-F238E27FC236}">
                  <a16:creationId xmlns:a16="http://schemas.microsoft.com/office/drawing/2014/main" xmlns="" id="{68289CA7-DE4A-4D03-9500-D4EAB53AEAB4}"/>
                </a:ext>
              </a:extLst>
            </p:cNvPr>
            <p:cNvSpPr>
              <a:spLocks noChangeArrowheads="1"/>
            </p:cNvSpPr>
            <p:nvPr/>
          </p:nvSpPr>
          <p:spPr bwMode="auto">
            <a:xfrm rot="5400000">
              <a:off x="-1102699" y="3569223"/>
              <a:ext cx="3208339" cy="1003388"/>
            </a:xfrm>
            <a:prstGeom prst="rect">
              <a:avLst/>
            </a:prstGeom>
            <a:solidFill>
              <a:schemeClr val="bg2">
                <a:lumMod val="90000"/>
              </a:schemeClr>
            </a:solidFill>
            <a:ln>
              <a:noFill/>
            </a:ln>
            <a:extLst/>
          </p:spPr>
          <p:txBody>
            <a:bodyPr/>
            <a:lstStyle/>
            <a:p>
              <a:pPr algn="l" rtl="0">
                <a:defRPr/>
              </a:pPr>
              <a:endParaRPr lang="en-US" sz="1351">
                <a:solidFill>
                  <a:prstClr val="black"/>
                </a:solidFill>
                <a:latin typeface="Corbel"/>
              </a:endParaRPr>
            </a:p>
          </p:txBody>
        </p:sp>
        <p:sp>
          <p:nvSpPr>
            <p:cNvPr id="13" name="Rectangle 82">
              <a:extLst>
                <a:ext uri="{FF2B5EF4-FFF2-40B4-BE49-F238E27FC236}">
                  <a16:creationId xmlns:a16="http://schemas.microsoft.com/office/drawing/2014/main" xmlns="" id="{E48DCB66-9300-4513-9334-A4A13543CBB2}"/>
                </a:ext>
              </a:extLst>
            </p:cNvPr>
            <p:cNvSpPr>
              <a:spLocks noChangeArrowheads="1"/>
            </p:cNvSpPr>
            <p:nvPr/>
          </p:nvSpPr>
          <p:spPr bwMode="auto">
            <a:xfrm rot="5400000">
              <a:off x="-216079" y="3568429"/>
              <a:ext cx="1435101" cy="1003388"/>
            </a:xfrm>
            <a:prstGeom prst="rect">
              <a:avLst/>
            </a:prstGeom>
            <a:solidFill>
              <a:schemeClr val="accent1">
                <a:lumMod val="20000"/>
                <a:lumOff val="80000"/>
              </a:schemeClr>
            </a:solidFill>
            <a:ln>
              <a:noFill/>
            </a:ln>
            <a:extLst/>
          </p:spPr>
          <p:txBody>
            <a:bodyPr/>
            <a:lstStyle/>
            <a:p>
              <a:pPr algn="l" rtl="0">
                <a:defRPr/>
              </a:pPr>
              <a:endParaRPr lang="en-US" sz="1351">
                <a:solidFill>
                  <a:prstClr val="black"/>
                </a:solidFill>
                <a:latin typeface="Corbel"/>
              </a:endParaRPr>
            </a:p>
          </p:txBody>
        </p:sp>
        <p:grpSp>
          <p:nvGrpSpPr>
            <p:cNvPr id="14" name="Group 32">
              <a:extLst>
                <a:ext uri="{FF2B5EF4-FFF2-40B4-BE49-F238E27FC236}">
                  <a16:creationId xmlns:a16="http://schemas.microsoft.com/office/drawing/2014/main" xmlns="" id="{918894F8-A325-48DF-B8C5-A1A7591F7B76}"/>
                </a:ext>
              </a:extLst>
            </p:cNvPr>
            <p:cNvGrpSpPr>
              <a:grpSpLocks/>
            </p:cNvGrpSpPr>
            <p:nvPr/>
          </p:nvGrpSpPr>
          <p:grpSpPr bwMode="auto">
            <a:xfrm>
              <a:off x="-224" y="1493610"/>
              <a:ext cx="7128503" cy="5160964"/>
              <a:chOff x="-224" y="1493610"/>
              <a:chExt cx="7128503" cy="5160964"/>
            </a:xfrm>
          </p:grpSpPr>
          <p:grpSp>
            <p:nvGrpSpPr>
              <p:cNvPr id="15" name="Group 31">
                <a:extLst>
                  <a:ext uri="{FF2B5EF4-FFF2-40B4-BE49-F238E27FC236}">
                    <a16:creationId xmlns:a16="http://schemas.microsoft.com/office/drawing/2014/main" xmlns="" id="{08EB688A-32A0-4BA7-B238-A280D02954B5}"/>
                  </a:ext>
                </a:extLst>
              </p:cNvPr>
              <p:cNvGrpSpPr>
                <a:grpSpLocks/>
              </p:cNvGrpSpPr>
              <p:nvPr/>
            </p:nvGrpSpPr>
            <p:grpSpPr bwMode="auto">
              <a:xfrm>
                <a:off x="-224" y="1493610"/>
                <a:ext cx="6568067" cy="5160964"/>
                <a:chOff x="-224" y="1493610"/>
                <a:chExt cx="6568067" cy="5160964"/>
              </a:xfrm>
            </p:grpSpPr>
            <p:sp>
              <p:nvSpPr>
                <p:cNvPr id="21" name="Freeform 6">
                  <a:extLst>
                    <a:ext uri="{FF2B5EF4-FFF2-40B4-BE49-F238E27FC236}">
                      <a16:creationId xmlns:a16="http://schemas.microsoft.com/office/drawing/2014/main" xmlns="" id="{506A4A2E-8B10-4AD2-B205-83CDD8452322}"/>
                    </a:ext>
                  </a:extLst>
                </p:cNvPr>
                <p:cNvSpPr>
                  <a:spLocks/>
                </p:cNvSpPr>
                <p:nvPr/>
              </p:nvSpPr>
              <p:spPr bwMode="auto">
                <a:xfrm rot="5400000">
                  <a:off x="-23017" y="2497565"/>
                  <a:ext cx="5160964" cy="3153053"/>
                </a:xfrm>
                <a:custGeom>
                  <a:avLst/>
                  <a:gdLst>
                    <a:gd name="T0" fmla="*/ 2647 w 3209"/>
                    <a:gd name="T1" fmla="*/ 0 h 1960"/>
                    <a:gd name="T2" fmla="*/ 2647 w 3209"/>
                    <a:gd name="T3" fmla="*/ 95 h 1960"/>
                    <a:gd name="T4" fmla="*/ 2647 w 3209"/>
                    <a:gd name="T5" fmla="*/ 1425 h 1960"/>
                    <a:gd name="T6" fmla="*/ 2647 w 3209"/>
                    <a:gd name="T7" fmla="*/ 1521 h 1960"/>
                    <a:gd name="T8" fmla="*/ 2719 w 3209"/>
                    <a:gd name="T9" fmla="*/ 1690 h 1960"/>
                    <a:gd name="T10" fmla="*/ 3209 w 3209"/>
                    <a:gd name="T11" fmla="*/ 1960 h 1960"/>
                    <a:gd name="T12" fmla="*/ 0 w 3209"/>
                    <a:gd name="T13" fmla="*/ 1954 h 1960"/>
                    <a:gd name="T14" fmla="*/ 438 w 3209"/>
                    <a:gd name="T15" fmla="*/ 1690 h 1960"/>
                    <a:gd name="T16" fmla="*/ 513 w 3209"/>
                    <a:gd name="T17" fmla="*/ 1521 h 1960"/>
                    <a:gd name="T18" fmla="*/ 513 w 3209"/>
                    <a:gd name="T19" fmla="*/ 1425 h 1960"/>
                    <a:gd name="T20" fmla="*/ 513 w 3209"/>
                    <a:gd name="T21" fmla="*/ 95 h 1960"/>
                    <a:gd name="T22" fmla="*/ 513 w 3209"/>
                    <a:gd name="T23" fmla="*/ 0 h 1960"/>
                    <a:gd name="T24" fmla="*/ 2647 w 3209"/>
                    <a:gd name="T25" fmla="*/ 0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09" h="1960">
                      <a:moveTo>
                        <a:pt x="2647" y="0"/>
                      </a:moveTo>
                      <a:cubicBezTo>
                        <a:pt x="2647" y="19"/>
                        <a:pt x="2647" y="52"/>
                        <a:pt x="2647" y="95"/>
                      </a:cubicBezTo>
                      <a:cubicBezTo>
                        <a:pt x="2647" y="95"/>
                        <a:pt x="2647" y="1084"/>
                        <a:pt x="2647" y="1425"/>
                      </a:cubicBezTo>
                      <a:cubicBezTo>
                        <a:pt x="2647" y="1469"/>
                        <a:pt x="2647" y="1502"/>
                        <a:pt x="2647" y="1521"/>
                      </a:cubicBezTo>
                      <a:cubicBezTo>
                        <a:pt x="2647" y="1631"/>
                        <a:pt x="2711" y="1684"/>
                        <a:pt x="2719" y="1690"/>
                      </a:cubicBezTo>
                      <a:cubicBezTo>
                        <a:pt x="3209" y="1960"/>
                        <a:pt x="3209" y="1960"/>
                        <a:pt x="3209" y="1960"/>
                      </a:cubicBezTo>
                      <a:cubicBezTo>
                        <a:pt x="0" y="1954"/>
                        <a:pt x="0" y="1954"/>
                        <a:pt x="0" y="1954"/>
                      </a:cubicBezTo>
                      <a:cubicBezTo>
                        <a:pt x="438" y="1690"/>
                        <a:pt x="438" y="1690"/>
                        <a:pt x="438" y="1690"/>
                      </a:cubicBezTo>
                      <a:cubicBezTo>
                        <a:pt x="446" y="1685"/>
                        <a:pt x="513" y="1639"/>
                        <a:pt x="513" y="1521"/>
                      </a:cubicBezTo>
                      <a:cubicBezTo>
                        <a:pt x="513" y="1502"/>
                        <a:pt x="513" y="1469"/>
                        <a:pt x="513" y="1425"/>
                      </a:cubicBezTo>
                      <a:cubicBezTo>
                        <a:pt x="513" y="1084"/>
                        <a:pt x="513" y="95"/>
                        <a:pt x="513" y="95"/>
                      </a:cubicBezTo>
                      <a:cubicBezTo>
                        <a:pt x="513" y="52"/>
                        <a:pt x="513" y="19"/>
                        <a:pt x="513" y="0"/>
                      </a:cubicBezTo>
                      <a:cubicBezTo>
                        <a:pt x="2647" y="0"/>
                        <a:pt x="2647" y="0"/>
                        <a:pt x="2647" y="0"/>
                      </a:cubicBezTo>
                    </a:path>
                  </a:pathLst>
                </a:custGeom>
                <a:solidFill>
                  <a:schemeClr val="accent5"/>
                </a:solidFill>
                <a:ln>
                  <a:noFill/>
                </a:ln>
                <a:extLst/>
              </p:spPr>
              <p:txBody>
                <a:bodyPr/>
                <a:lstStyle/>
                <a:p>
                  <a:pPr algn="l" rtl="0">
                    <a:defRPr/>
                  </a:pPr>
                  <a:endParaRPr lang="en-US" sz="1351">
                    <a:solidFill>
                      <a:prstClr val="black"/>
                    </a:solidFill>
                    <a:latin typeface="Corbel"/>
                  </a:endParaRPr>
                </a:p>
              </p:txBody>
            </p:sp>
            <p:sp>
              <p:nvSpPr>
                <p:cNvPr id="22" name="Freeform 7">
                  <a:extLst>
                    <a:ext uri="{FF2B5EF4-FFF2-40B4-BE49-F238E27FC236}">
                      <a16:creationId xmlns:a16="http://schemas.microsoft.com/office/drawing/2014/main" xmlns="" id="{D9E5FF57-E7AA-4B9A-9891-76FC76B93C7E}"/>
                    </a:ext>
                  </a:extLst>
                </p:cNvPr>
                <p:cNvSpPr>
                  <a:spLocks/>
                </p:cNvSpPr>
                <p:nvPr/>
              </p:nvSpPr>
              <p:spPr bwMode="auto">
                <a:xfrm rot="5400000">
                  <a:off x="1463723" y="1985551"/>
                  <a:ext cx="3230563" cy="4170730"/>
                </a:xfrm>
                <a:custGeom>
                  <a:avLst/>
                  <a:gdLst>
                    <a:gd name="T0" fmla="*/ 1654 w 2009"/>
                    <a:gd name="T1" fmla="*/ 0 h 2199"/>
                    <a:gd name="T2" fmla="*/ 1654 w 2009"/>
                    <a:gd name="T3" fmla="*/ 107 h 2199"/>
                    <a:gd name="T4" fmla="*/ 1654 w 2009"/>
                    <a:gd name="T5" fmla="*/ 1599 h 2199"/>
                    <a:gd name="T6" fmla="*/ 1654 w 2009"/>
                    <a:gd name="T7" fmla="*/ 1706 h 2199"/>
                    <a:gd name="T8" fmla="*/ 1684 w 2009"/>
                    <a:gd name="T9" fmla="*/ 1878 h 2199"/>
                    <a:gd name="T10" fmla="*/ 2009 w 2009"/>
                    <a:gd name="T11" fmla="*/ 2199 h 2199"/>
                    <a:gd name="T12" fmla="*/ 0 w 2009"/>
                    <a:gd name="T13" fmla="*/ 2199 h 2199"/>
                    <a:gd name="T14" fmla="*/ 287 w 2009"/>
                    <a:gd name="T15" fmla="*/ 1878 h 2199"/>
                    <a:gd name="T16" fmla="*/ 320 w 2009"/>
                    <a:gd name="T17" fmla="*/ 1706 h 2199"/>
                    <a:gd name="T18" fmla="*/ 320 w 2009"/>
                    <a:gd name="T19" fmla="*/ 1599 h 2199"/>
                    <a:gd name="T20" fmla="*/ 320 w 2009"/>
                    <a:gd name="T21" fmla="*/ 107 h 2199"/>
                    <a:gd name="T22" fmla="*/ 320 w 2009"/>
                    <a:gd name="T23" fmla="*/ 0 h 2199"/>
                    <a:gd name="T24" fmla="*/ 1654 w 2009"/>
                    <a:gd name="T25" fmla="*/ 0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9" h="2199">
                      <a:moveTo>
                        <a:pt x="1654" y="0"/>
                      </a:moveTo>
                      <a:cubicBezTo>
                        <a:pt x="1654" y="21"/>
                        <a:pt x="1654" y="58"/>
                        <a:pt x="1654" y="107"/>
                      </a:cubicBezTo>
                      <a:cubicBezTo>
                        <a:pt x="1654" y="107"/>
                        <a:pt x="1654" y="1217"/>
                        <a:pt x="1654" y="1599"/>
                      </a:cubicBezTo>
                      <a:cubicBezTo>
                        <a:pt x="1654" y="1648"/>
                        <a:pt x="1654" y="1685"/>
                        <a:pt x="1654" y="1706"/>
                      </a:cubicBezTo>
                      <a:cubicBezTo>
                        <a:pt x="1656" y="1803"/>
                        <a:pt x="1673" y="1854"/>
                        <a:pt x="1684" y="1878"/>
                      </a:cubicBezTo>
                      <a:cubicBezTo>
                        <a:pt x="1690" y="1890"/>
                        <a:pt x="2009" y="2199"/>
                        <a:pt x="2009" y="2199"/>
                      </a:cubicBezTo>
                      <a:cubicBezTo>
                        <a:pt x="0" y="2199"/>
                        <a:pt x="0" y="2199"/>
                        <a:pt x="0" y="2199"/>
                      </a:cubicBezTo>
                      <a:cubicBezTo>
                        <a:pt x="0" y="2199"/>
                        <a:pt x="282" y="1890"/>
                        <a:pt x="287" y="1878"/>
                      </a:cubicBezTo>
                      <a:cubicBezTo>
                        <a:pt x="299" y="1851"/>
                        <a:pt x="320" y="1794"/>
                        <a:pt x="320" y="1706"/>
                      </a:cubicBezTo>
                      <a:cubicBezTo>
                        <a:pt x="320" y="1685"/>
                        <a:pt x="320" y="1648"/>
                        <a:pt x="320" y="1599"/>
                      </a:cubicBezTo>
                      <a:cubicBezTo>
                        <a:pt x="320" y="1217"/>
                        <a:pt x="320" y="107"/>
                        <a:pt x="320" y="107"/>
                      </a:cubicBezTo>
                      <a:cubicBezTo>
                        <a:pt x="320" y="58"/>
                        <a:pt x="320" y="21"/>
                        <a:pt x="320" y="0"/>
                      </a:cubicBezTo>
                      <a:cubicBezTo>
                        <a:pt x="1654" y="0"/>
                        <a:pt x="1654" y="0"/>
                        <a:pt x="1654" y="0"/>
                      </a:cubicBezTo>
                    </a:path>
                  </a:pathLst>
                </a:custGeom>
                <a:solidFill>
                  <a:schemeClr val="bg2">
                    <a:lumMod val="90000"/>
                  </a:schemeClr>
                </a:solidFill>
                <a:ln>
                  <a:noFill/>
                </a:ln>
                <a:extLst/>
              </p:spPr>
              <p:txBody>
                <a:bodyPr/>
                <a:lstStyle/>
                <a:p>
                  <a:pPr algn="l" rtl="0">
                    <a:defRPr/>
                  </a:pPr>
                  <a:endParaRPr lang="en-US" sz="1351">
                    <a:solidFill>
                      <a:prstClr val="black"/>
                    </a:solidFill>
                    <a:latin typeface="Corbel"/>
                  </a:endParaRPr>
                </a:p>
              </p:txBody>
            </p:sp>
            <p:sp>
              <p:nvSpPr>
                <p:cNvPr id="23" name="Freeform 8">
                  <a:extLst>
                    <a:ext uri="{FF2B5EF4-FFF2-40B4-BE49-F238E27FC236}">
                      <a16:creationId xmlns:a16="http://schemas.microsoft.com/office/drawing/2014/main" xmlns="" id="{59BA3D53-9B04-46DC-BDEB-FF20D782903A}"/>
                    </a:ext>
                  </a:extLst>
                </p:cNvPr>
                <p:cNvSpPr>
                  <a:spLocks/>
                </p:cNvSpPr>
                <p:nvPr/>
              </p:nvSpPr>
              <p:spPr bwMode="auto">
                <a:xfrm rot="5400000">
                  <a:off x="3058428" y="1284609"/>
                  <a:ext cx="1444626" cy="5574204"/>
                </a:xfrm>
                <a:custGeom>
                  <a:avLst/>
                  <a:gdLst>
                    <a:gd name="T0" fmla="*/ 737 w 898"/>
                    <a:gd name="T1" fmla="*/ 0 h 2397"/>
                    <a:gd name="T2" fmla="*/ 737 w 898"/>
                    <a:gd name="T3" fmla="*/ 117 h 2397"/>
                    <a:gd name="T4" fmla="*/ 737 w 898"/>
                    <a:gd name="T5" fmla="*/ 1744 h 2397"/>
                    <a:gd name="T6" fmla="*/ 737 w 898"/>
                    <a:gd name="T7" fmla="*/ 1861 h 2397"/>
                    <a:gd name="T8" fmla="*/ 760 w 898"/>
                    <a:gd name="T9" fmla="*/ 2076 h 2397"/>
                    <a:gd name="T10" fmla="*/ 898 w 898"/>
                    <a:gd name="T11" fmla="*/ 2397 h 2397"/>
                    <a:gd name="T12" fmla="*/ 0 w 898"/>
                    <a:gd name="T13" fmla="*/ 2397 h 2397"/>
                    <a:gd name="T14" fmla="*/ 128 w 898"/>
                    <a:gd name="T15" fmla="*/ 2076 h 2397"/>
                    <a:gd name="T16" fmla="*/ 148 w 898"/>
                    <a:gd name="T17" fmla="*/ 1861 h 2397"/>
                    <a:gd name="T18" fmla="*/ 148 w 898"/>
                    <a:gd name="T19" fmla="*/ 1744 h 2397"/>
                    <a:gd name="T20" fmla="*/ 148 w 898"/>
                    <a:gd name="T21" fmla="*/ 117 h 2397"/>
                    <a:gd name="T22" fmla="*/ 148 w 898"/>
                    <a:gd name="T23" fmla="*/ 0 h 2397"/>
                    <a:gd name="T24" fmla="*/ 737 w 898"/>
                    <a:gd name="T25" fmla="*/ 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8" h="2397">
                      <a:moveTo>
                        <a:pt x="737" y="0"/>
                      </a:moveTo>
                      <a:cubicBezTo>
                        <a:pt x="737" y="24"/>
                        <a:pt x="737" y="64"/>
                        <a:pt x="737" y="117"/>
                      </a:cubicBezTo>
                      <a:cubicBezTo>
                        <a:pt x="737" y="117"/>
                        <a:pt x="737" y="1327"/>
                        <a:pt x="737" y="1744"/>
                      </a:cubicBezTo>
                      <a:cubicBezTo>
                        <a:pt x="737" y="1797"/>
                        <a:pt x="737" y="1837"/>
                        <a:pt x="737" y="1861"/>
                      </a:cubicBezTo>
                      <a:cubicBezTo>
                        <a:pt x="737" y="2052"/>
                        <a:pt x="760" y="2076"/>
                        <a:pt x="760" y="2076"/>
                      </a:cubicBezTo>
                      <a:cubicBezTo>
                        <a:pt x="898" y="2397"/>
                        <a:pt x="898" y="2397"/>
                        <a:pt x="898" y="2397"/>
                      </a:cubicBezTo>
                      <a:cubicBezTo>
                        <a:pt x="0" y="2397"/>
                        <a:pt x="0" y="2397"/>
                        <a:pt x="0" y="2397"/>
                      </a:cubicBezTo>
                      <a:cubicBezTo>
                        <a:pt x="128" y="2076"/>
                        <a:pt x="128" y="2076"/>
                        <a:pt x="128" y="2076"/>
                      </a:cubicBezTo>
                      <a:cubicBezTo>
                        <a:pt x="128" y="2076"/>
                        <a:pt x="148" y="2052"/>
                        <a:pt x="148" y="1861"/>
                      </a:cubicBezTo>
                      <a:cubicBezTo>
                        <a:pt x="148" y="1837"/>
                        <a:pt x="148" y="1797"/>
                        <a:pt x="148" y="1744"/>
                      </a:cubicBezTo>
                      <a:cubicBezTo>
                        <a:pt x="148" y="1327"/>
                        <a:pt x="148" y="117"/>
                        <a:pt x="148" y="117"/>
                      </a:cubicBezTo>
                      <a:cubicBezTo>
                        <a:pt x="148" y="64"/>
                        <a:pt x="148" y="24"/>
                        <a:pt x="148" y="0"/>
                      </a:cubicBezTo>
                      <a:lnTo>
                        <a:pt x="737" y="0"/>
                      </a:lnTo>
                      <a:close/>
                    </a:path>
                  </a:pathLst>
                </a:custGeom>
                <a:solidFill>
                  <a:schemeClr val="accent1">
                    <a:lumMod val="20000"/>
                    <a:lumOff val="80000"/>
                  </a:schemeClr>
                </a:solidFill>
                <a:ln>
                  <a:noFill/>
                </a:ln>
                <a:extLst/>
              </p:spPr>
              <p:txBody>
                <a:bodyPr/>
                <a:lstStyle/>
                <a:p>
                  <a:pPr algn="l" rtl="0">
                    <a:defRPr/>
                  </a:pPr>
                  <a:endParaRPr lang="en-US" sz="1351">
                    <a:solidFill>
                      <a:prstClr val="black"/>
                    </a:solidFill>
                    <a:latin typeface="Corbel"/>
                  </a:endParaRPr>
                </a:p>
              </p:txBody>
            </p:sp>
            <p:sp>
              <p:nvSpPr>
                <p:cNvPr id="24" name="Rectangle 23">
                  <a:extLst>
                    <a:ext uri="{FF2B5EF4-FFF2-40B4-BE49-F238E27FC236}">
                      <a16:creationId xmlns:a16="http://schemas.microsoft.com/office/drawing/2014/main" xmlns="" id="{F7DA9749-0C34-47E6-B63D-BA8EC51A029F}"/>
                    </a:ext>
                  </a:extLst>
                </p:cNvPr>
                <p:cNvSpPr/>
                <p:nvPr/>
              </p:nvSpPr>
              <p:spPr>
                <a:xfrm rot="5400000">
                  <a:off x="-2076631" y="3584303"/>
                  <a:ext cx="5146677" cy="993863"/>
                </a:xfrm>
                <a:prstGeom prst="rect">
                  <a:avLst/>
                </a:prstGeom>
                <a:solidFill>
                  <a:schemeClr val="tx2">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351">
                    <a:solidFill>
                      <a:prstClr val="white"/>
                    </a:solidFill>
                    <a:latin typeface="Corbel"/>
                  </a:endParaRPr>
                </a:p>
              </p:txBody>
            </p:sp>
          </p:grpSp>
          <p:sp>
            <p:nvSpPr>
              <p:cNvPr id="16" name="Oval 15">
                <a:extLst>
                  <a:ext uri="{FF2B5EF4-FFF2-40B4-BE49-F238E27FC236}">
                    <a16:creationId xmlns:a16="http://schemas.microsoft.com/office/drawing/2014/main" xmlns="" id="{779E2AD4-63E6-4F7F-8ABB-957ECCFB9E2E}"/>
                  </a:ext>
                </a:extLst>
              </p:cNvPr>
              <p:cNvSpPr/>
              <p:nvPr/>
            </p:nvSpPr>
            <p:spPr>
              <a:xfrm>
                <a:off x="3335408" y="2100035"/>
                <a:ext cx="957346" cy="957262"/>
              </a:xfrm>
              <a:prstGeom prst="ellipse">
                <a:avLst/>
              </a:prstGeom>
              <a:solidFill>
                <a:schemeClr val="bg1"/>
              </a:solidFill>
              <a:ln w="920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200" dirty="0">
                    <a:solidFill>
                      <a:srgbClr val="558B2F"/>
                    </a:solidFill>
                    <a:latin typeface="FontAwesome" pitchFamily="2" charset="0"/>
                  </a:rPr>
                  <a:t>1</a:t>
                </a:r>
                <a:endParaRPr lang="id-ID" sz="1351" dirty="0">
                  <a:solidFill>
                    <a:srgbClr val="558B2F"/>
                  </a:solidFill>
                  <a:latin typeface="Corbel"/>
                </a:endParaRPr>
              </a:p>
            </p:txBody>
          </p:sp>
          <p:sp>
            <p:nvSpPr>
              <p:cNvPr id="17" name="Oval 16">
                <a:extLst>
                  <a:ext uri="{FF2B5EF4-FFF2-40B4-BE49-F238E27FC236}">
                    <a16:creationId xmlns:a16="http://schemas.microsoft.com/office/drawing/2014/main" xmlns="" id="{B9C8AF97-30F9-4FCC-A9C1-9E3DD1ACC17B}"/>
                  </a:ext>
                </a:extLst>
              </p:cNvPr>
              <p:cNvSpPr/>
              <p:nvPr/>
            </p:nvSpPr>
            <p:spPr>
              <a:xfrm>
                <a:off x="4491210" y="2827111"/>
                <a:ext cx="957346" cy="957262"/>
              </a:xfrm>
              <a:prstGeom prst="ellipse">
                <a:avLst/>
              </a:prstGeom>
              <a:solidFill>
                <a:schemeClr val="bg1"/>
              </a:solidFill>
              <a:ln w="920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200" dirty="0">
                    <a:solidFill>
                      <a:srgbClr val="8BC34A"/>
                    </a:solidFill>
                    <a:latin typeface="FontAwesome" pitchFamily="2" charset="0"/>
                  </a:rPr>
                  <a:t>2</a:t>
                </a:r>
                <a:endParaRPr lang="id-ID" sz="3200" dirty="0">
                  <a:solidFill>
                    <a:srgbClr val="8BC34A"/>
                  </a:solidFill>
                  <a:latin typeface="Corbel"/>
                </a:endParaRPr>
              </a:p>
            </p:txBody>
          </p:sp>
          <p:sp>
            <p:nvSpPr>
              <p:cNvPr id="18" name="Oval 17">
                <a:extLst>
                  <a:ext uri="{FF2B5EF4-FFF2-40B4-BE49-F238E27FC236}">
                    <a16:creationId xmlns:a16="http://schemas.microsoft.com/office/drawing/2014/main" xmlns="" id="{7CA20405-E098-4485-B938-64E28D1ECA76}"/>
                  </a:ext>
                </a:extLst>
              </p:cNvPr>
              <p:cNvSpPr/>
              <p:nvPr/>
            </p:nvSpPr>
            <p:spPr>
              <a:xfrm>
                <a:off x="4491210" y="4359048"/>
                <a:ext cx="957346" cy="957263"/>
              </a:xfrm>
              <a:prstGeom prst="ellipse">
                <a:avLst/>
              </a:prstGeom>
              <a:solidFill>
                <a:schemeClr val="bg1"/>
              </a:solidFill>
              <a:ln w="920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200" dirty="0">
                    <a:solidFill>
                      <a:srgbClr val="8BC34A"/>
                    </a:solidFill>
                    <a:latin typeface="FontAwesome" pitchFamily="2" charset="0"/>
                  </a:rPr>
                  <a:t>4</a:t>
                </a:r>
                <a:endParaRPr lang="id-ID" sz="3200" dirty="0">
                  <a:solidFill>
                    <a:srgbClr val="8BC34A"/>
                  </a:solidFill>
                  <a:latin typeface="Corbel"/>
                </a:endParaRPr>
              </a:p>
            </p:txBody>
          </p:sp>
          <p:sp>
            <p:nvSpPr>
              <p:cNvPr id="19" name="Oval 18">
                <a:extLst>
                  <a:ext uri="{FF2B5EF4-FFF2-40B4-BE49-F238E27FC236}">
                    <a16:creationId xmlns:a16="http://schemas.microsoft.com/office/drawing/2014/main" xmlns="" id="{207A1550-3C06-407B-8FC7-7797AD31F0C1}"/>
                  </a:ext>
                </a:extLst>
              </p:cNvPr>
              <p:cNvSpPr/>
              <p:nvPr/>
            </p:nvSpPr>
            <p:spPr>
              <a:xfrm>
                <a:off x="3335408" y="5021036"/>
                <a:ext cx="957346" cy="957262"/>
              </a:xfrm>
              <a:prstGeom prst="ellipse">
                <a:avLst/>
              </a:prstGeom>
              <a:solidFill>
                <a:schemeClr val="bg1"/>
              </a:solidFill>
              <a:ln w="920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200" dirty="0">
                    <a:solidFill>
                      <a:srgbClr val="558B2F"/>
                    </a:solidFill>
                    <a:latin typeface="FontAwesome" pitchFamily="2" charset="0"/>
                  </a:rPr>
                  <a:t>5</a:t>
                </a:r>
                <a:endParaRPr lang="en-AU" sz="3200" dirty="0">
                  <a:solidFill>
                    <a:srgbClr val="558B2F"/>
                  </a:solidFill>
                  <a:latin typeface="FontAwesome" pitchFamily="2" charset="0"/>
                </a:endParaRPr>
              </a:p>
            </p:txBody>
          </p:sp>
          <p:sp>
            <p:nvSpPr>
              <p:cNvPr id="20" name="Oval 19">
                <a:extLst>
                  <a:ext uri="{FF2B5EF4-FFF2-40B4-BE49-F238E27FC236}">
                    <a16:creationId xmlns:a16="http://schemas.microsoft.com/office/drawing/2014/main" xmlns="" id="{A621FE4C-DF55-457A-8EEE-AD3C026CF20C}"/>
                  </a:ext>
                </a:extLst>
              </p:cNvPr>
              <p:cNvSpPr/>
              <p:nvPr/>
            </p:nvSpPr>
            <p:spPr>
              <a:xfrm>
                <a:off x="6170933" y="3582761"/>
                <a:ext cx="957346" cy="957262"/>
              </a:xfrm>
              <a:prstGeom prst="ellipse">
                <a:avLst/>
              </a:prstGeom>
              <a:solidFill>
                <a:schemeClr val="bg1"/>
              </a:solidFill>
              <a:ln w="92075">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200" dirty="0">
                    <a:solidFill>
                      <a:srgbClr val="7CB342"/>
                    </a:solidFill>
                    <a:latin typeface="FontAwesome" pitchFamily="2" charset="0"/>
                  </a:rPr>
                  <a:t>3</a:t>
                </a:r>
                <a:endParaRPr lang="id-ID" sz="3200" dirty="0">
                  <a:solidFill>
                    <a:srgbClr val="7CB342"/>
                  </a:solidFill>
                  <a:latin typeface="Corbel"/>
                </a:endParaRPr>
              </a:p>
            </p:txBody>
          </p:sp>
        </p:grpSp>
      </p:grpSp>
      <p:sp>
        <p:nvSpPr>
          <p:cNvPr id="26" name="Rectangle 25">
            <a:extLst>
              <a:ext uri="{FF2B5EF4-FFF2-40B4-BE49-F238E27FC236}">
                <a16:creationId xmlns:a16="http://schemas.microsoft.com/office/drawing/2014/main" xmlns="" id="{9290266C-68FC-49C7-97E0-A2201B129B7A}"/>
              </a:ext>
            </a:extLst>
          </p:cNvPr>
          <p:cNvSpPr/>
          <p:nvPr/>
        </p:nvSpPr>
        <p:spPr>
          <a:xfrm>
            <a:off x="1994570" y="2341156"/>
            <a:ext cx="2672526" cy="646331"/>
          </a:xfrm>
          <a:prstGeom prst="rect">
            <a:avLst/>
          </a:prstGeom>
        </p:spPr>
        <p:txBody>
          <a:bodyPr wrap="none">
            <a:spAutoFit/>
          </a:bodyPr>
          <a:lstStyle/>
          <a:p>
            <a:pPr algn="ctr" rtl="0">
              <a:defRPr/>
            </a:pPr>
            <a:r>
              <a:rPr lang="ar-SA" dirty="0">
                <a:solidFill>
                  <a:srgbClr val="000000"/>
                </a:solidFill>
                <a:latin typeface="Corbel"/>
                <a:cs typeface="B Homa" panose="00000400000000000000" pitchFamily="2" charset="-78"/>
              </a:rPr>
              <a:t>گردآوری فهرستی از مرتبط ترین </a:t>
            </a:r>
            <a:endParaRPr lang="en-US" dirty="0">
              <a:solidFill>
                <a:srgbClr val="000000"/>
              </a:solidFill>
              <a:latin typeface="Corbel"/>
              <a:cs typeface="B Homa" panose="00000400000000000000" pitchFamily="2" charset="-78"/>
            </a:endParaRPr>
          </a:p>
          <a:p>
            <a:pPr algn="ctr" rtl="0">
              <a:defRPr/>
            </a:pPr>
            <a:r>
              <a:rPr lang="ar-SA" dirty="0">
                <a:solidFill>
                  <a:srgbClr val="000000"/>
                </a:solidFill>
                <a:latin typeface="Corbel"/>
                <a:cs typeface="B Homa" panose="00000400000000000000" pitchFamily="2" charset="-78"/>
              </a:rPr>
              <a:t>عوامل سیستم </a:t>
            </a:r>
            <a:endParaRPr lang="ar-SA" dirty="0">
              <a:solidFill>
                <a:prstClr val="black"/>
              </a:solidFill>
              <a:latin typeface="Corbel"/>
              <a:cs typeface="B Homa" panose="00000400000000000000" pitchFamily="2" charset="-78"/>
            </a:endParaRPr>
          </a:p>
        </p:txBody>
      </p:sp>
      <p:sp>
        <p:nvSpPr>
          <p:cNvPr id="27" name="Rectangle 26">
            <a:extLst>
              <a:ext uri="{FF2B5EF4-FFF2-40B4-BE49-F238E27FC236}">
                <a16:creationId xmlns:a16="http://schemas.microsoft.com/office/drawing/2014/main" xmlns="" id="{D1B17382-EE56-45D2-9E48-789F43DD1AFC}"/>
              </a:ext>
            </a:extLst>
          </p:cNvPr>
          <p:cNvSpPr/>
          <p:nvPr/>
        </p:nvSpPr>
        <p:spPr>
          <a:xfrm>
            <a:off x="3139822" y="3121303"/>
            <a:ext cx="2342308" cy="369332"/>
          </a:xfrm>
          <a:prstGeom prst="rect">
            <a:avLst/>
          </a:prstGeom>
        </p:spPr>
        <p:txBody>
          <a:bodyPr wrap="none">
            <a:spAutoFit/>
          </a:bodyPr>
          <a:lstStyle/>
          <a:p>
            <a:pPr algn="l" rtl="0">
              <a:defRPr/>
            </a:pPr>
            <a:r>
              <a:rPr lang="ar-SA" dirty="0">
                <a:solidFill>
                  <a:srgbClr val="000000"/>
                </a:solidFill>
                <a:latin typeface="Corbel"/>
                <a:cs typeface="B Homa" panose="00000400000000000000" pitchFamily="2" charset="-78"/>
              </a:rPr>
              <a:t>تعریف متغیرهای هر مولفه</a:t>
            </a:r>
          </a:p>
        </p:txBody>
      </p:sp>
      <p:sp>
        <p:nvSpPr>
          <p:cNvPr id="29" name="Rectangle 28">
            <a:extLst>
              <a:ext uri="{FF2B5EF4-FFF2-40B4-BE49-F238E27FC236}">
                <a16:creationId xmlns:a16="http://schemas.microsoft.com/office/drawing/2014/main" xmlns="" id="{5CB3DEEE-732F-4822-ABEA-C0B985819547}"/>
              </a:ext>
            </a:extLst>
          </p:cNvPr>
          <p:cNvSpPr/>
          <p:nvPr/>
        </p:nvSpPr>
        <p:spPr>
          <a:xfrm>
            <a:off x="2902067" y="3890121"/>
            <a:ext cx="5593198" cy="369332"/>
          </a:xfrm>
          <a:prstGeom prst="rect">
            <a:avLst/>
          </a:prstGeom>
        </p:spPr>
        <p:txBody>
          <a:bodyPr wrap="none">
            <a:spAutoFit/>
          </a:bodyPr>
          <a:lstStyle/>
          <a:p>
            <a:pPr>
              <a:defRPr/>
            </a:pPr>
            <a:r>
              <a:rPr lang="fa-IR" dirty="0">
                <a:solidFill>
                  <a:srgbClr val="000000"/>
                </a:solidFill>
                <a:latin typeface="Corbel"/>
                <a:cs typeface="B Homa" panose="00000400000000000000" pitchFamily="2" charset="-78"/>
              </a:rPr>
              <a:t>قضاوت در مورد تاثیر متغیر  </a:t>
            </a:r>
            <a:r>
              <a:rPr lang="en-US" dirty="0">
                <a:solidFill>
                  <a:srgbClr val="000000"/>
                </a:solidFill>
                <a:latin typeface="Corbel"/>
                <a:cs typeface="B Homa" panose="00000400000000000000" pitchFamily="2" charset="-78"/>
              </a:rPr>
              <a:t>X</a:t>
            </a:r>
            <a:r>
              <a:rPr lang="fa-IR" dirty="0">
                <a:solidFill>
                  <a:srgbClr val="000000"/>
                </a:solidFill>
                <a:latin typeface="Corbel"/>
                <a:cs typeface="B Homa" panose="00000400000000000000" pitchFamily="2" charset="-78"/>
              </a:rPr>
              <a:t> از مولفه </a:t>
            </a:r>
            <a:r>
              <a:rPr lang="en-US" dirty="0">
                <a:solidFill>
                  <a:srgbClr val="000000"/>
                </a:solidFill>
                <a:latin typeface="Corbel"/>
                <a:cs typeface="B Homa" panose="00000400000000000000" pitchFamily="2" charset="-78"/>
              </a:rPr>
              <a:t>X</a:t>
            </a:r>
            <a:r>
              <a:rPr lang="fa-IR" dirty="0">
                <a:solidFill>
                  <a:srgbClr val="000000"/>
                </a:solidFill>
                <a:latin typeface="Corbel"/>
                <a:cs typeface="B Homa" panose="00000400000000000000" pitchFamily="2" charset="-78"/>
              </a:rPr>
              <a:t> بر روی متغیر </a:t>
            </a:r>
            <a:r>
              <a:rPr lang="en-US" dirty="0">
                <a:solidFill>
                  <a:srgbClr val="000000"/>
                </a:solidFill>
                <a:latin typeface="Corbel"/>
                <a:cs typeface="B Homa" panose="00000400000000000000" pitchFamily="2" charset="-78"/>
              </a:rPr>
              <a:t>Y</a:t>
            </a:r>
            <a:r>
              <a:rPr lang="fa-IR" dirty="0">
                <a:solidFill>
                  <a:srgbClr val="000000"/>
                </a:solidFill>
                <a:latin typeface="Corbel"/>
                <a:cs typeface="B Homa" panose="00000400000000000000" pitchFamily="2" charset="-78"/>
              </a:rPr>
              <a:t> از مولفه </a:t>
            </a:r>
            <a:r>
              <a:rPr lang="en-US" dirty="0">
                <a:solidFill>
                  <a:srgbClr val="000000"/>
                </a:solidFill>
                <a:latin typeface="Corbel"/>
                <a:cs typeface="B Homa" panose="00000400000000000000" pitchFamily="2" charset="-78"/>
              </a:rPr>
              <a:t>y</a:t>
            </a:r>
            <a:endParaRPr lang="ar-SA" dirty="0">
              <a:solidFill>
                <a:srgbClr val="000000"/>
              </a:solidFill>
              <a:latin typeface="Corbel"/>
              <a:cs typeface="B Homa" panose="00000400000000000000" pitchFamily="2" charset="-78"/>
            </a:endParaRPr>
          </a:p>
        </p:txBody>
      </p:sp>
      <p:sp>
        <p:nvSpPr>
          <p:cNvPr id="31" name="Rectangle 30">
            <a:extLst>
              <a:ext uri="{FF2B5EF4-FFF2-40B4-BE49-F238E27FC236}">
                <a16:creationId xmlns:a16="http://schemas.microsoft.com/office/drawing/2014/main" xmlns="" id="{254FE26D-95A4-4C01-AFE6-64547833B5D4}"/>
              </a:ext>
            </a:extLst>
          </p:cNvPr>
          <p:cNvSpPr/>
          <p:nvPr/>
        </p:nvSpPr>
        <p:spPr>
          <a:xfrm>
            <a:off x="1517594" y="4548657"/>
            <a:ext cx="4763940" cy="646331"/>
          </a:xfrm>
          <a:prstGeom prst="rect">
            <a:avLst/>
          </a:prstGeom>
        </p:spPr>
        <p:txBody>
          <a:bodyPr wrap="square">
            <a:spAutoFit/>
          </a:bodyPr>
          <a:lstStyle/>
          <a:p>
            <a:pPr algn="ctr">
              <a:defRPr/>
            </a:pPr>
            <a:r>
              <a:rPr lang="ar-SA" dirty="0">
                <a:solidFill>
                  <a:srgbClr val="000000"/>
                </a:solidFill>
                <a:latin typeface="Corbel"/>
                <a:cs typeface="B Homa" panose="00000400000000000000" pitchFamily="2" charset="-78"/>
              </a:rPr>
              <a:t>محاسبه وضعیت سازگار شبکه تاثیر</a:t>
            </a:r>
            <a:r>
              <a:rPr lang="en-US" dirty="0">
                <a:solidFill>
                  <a:srgbClr val="000000"/>
                </a:solidFill>
                <a:latin typeface="Corbel"/>
                <a:cs typeface="B Homa" panose="00000400000000000000" pitchFamily="2" charset="-78"/>
              </a:rPr>
              <a:t> </a:t>
            </a:r>
            <a:r>
              <a:rPr lang="ar-SA" dirty="0">
                <a:solidFill>
                  <a:srgbClr val="000000"/>
                </a:solidFill>
                <a:latin typeface="Corbel"/>
                <a:cs typeface="B Homa" panose="00000400000000000000" pitchFamily="2" charset="-78"/>
              </a:rPr>
              <a:t>سناریوهای سازگار توسط الگوریتم</a:t>
            </a:r>
            <a:r>
              <a:rPr lang="fa-IR" dirty="0">
                <a:solidFill>
                  <a:srgbClr val="000000"/>
                </a:solidFill>
                <a:latin typeface="Corbel"/>
                <a:cs typeface="B Homa" panose="00000400000000000000" pitchFamily="2" charset="-78"/>
              </a:rPr>
              <a:t> </a:t>
            </a:r>
            <a:r>
              <a:rPr lang="fo-FO" dirty="0">
                <a:solidFill>
                  <a:prstClr val="black"/>
                </a:solidFill>
                <a:latin typeface="Arial" panose="020B0604020202020204" pitchFamily="34" charset="0"/>
              </a:rPr>
              <a:t>CIB</a:t>
            </a:r>
            <a:endParaRPr lang="ar-SA" dirty="0">
              <a:solidFill>
                <a:srgbClr val="000000"/>
              </a:solidFill>
              <a:latin typeface="Corbel"/>
              <a:cs typeface="B Homa" panose="00000400000000000000" pitchFamily="2" charset="-78"/>
            </a:endParaRPr>
          </a:p>
        </p:txBody>
      </p:sp>
      <p:sp>
        <p:nvSpPr>
          <p:cNvPr id="32" name="Rectangle 31">
            <a:extLst>
              <a:ext uri="{FF2B5EF4-FFF2-40B4-BE49-F238E27FC236}">
                <a16:creationId xmlns:a16="http://schemas.microsoft.com/office/drawing/2014/main" xmlns="" id="{317344E2-E089-4770-82CE-8AB943787946}"/>
              </a:ext>
            </a:extLst>
          </p:cNvPr>
          <p:cNvSpPr/>
          <p:nvPr/>
        </p:nvSpPr>
        <p:spPr>
          <a:xfrm>
            <a:off x="1920956" y="5181061"/>
            <a:ext cx="2752633" cy="646331"/>
          </a:xfrm>
          <a:prstGeom prst="rect">
            <a:avLst/>
          </a:prstGeom>
        </p:spPr>
        <p:txBody>
          <a:bodyPr wrap="square">
            <a:spAutoFit/>
          </a:bodyPr>
          <a:lstStyle/>
          <a:p>
            <a:pPr algn="ctr" rtl="0">
              <a:defRPr/>
            </a:pPr>
            <a:r>
              <a:rPr lang="ar-SA" dirty="0">
                <a:solidFill>
                  <a:srgbClr val="000000"/>
                </a:solidFill>
                <a:latin typeface="Corbel"/>
                <a:cs typeface="B Homa" panose="00000400000000000000" pitchFamily="2" charset="-78"/>
              </a:rPr>
              <a:t>تحلیل نتایج توسط پانل کارشناسی و ارائه پیشنهادات</a:t>
            </a:r>
          </a:p>
        </p:txBody>
      </p:sp>
    </p:spTree>
    <p:extLst>
      <p:ext uri="{BB962C8B-B14F-4D97-AF65-F5344CB8AC3E}">
        <p14:creationId xmlns:p14="http://schemas.microsoft.com/office/powerpoint/2010/main" val="1116833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66501129-C92B-4537-9D8D-55160F8AD510}"/>
              </a:ext>
            </a:extLst>
          </p:cNvPr>
          <p:cNvSpPr/>
          <p:nvPr/>
        </p:nvSpPr>
        <p:spPr>
          <a:xfrm>
            <a:off x="6723955" y="3273555"/>
            <a:ext cx="1482593" cy="1382027"/>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600" dirty="0">
                <a:solidFill>
                  <a:prstClr val="white"/>
                </a:solidFill>
                <a:latin typeface="FontAwesome" pitchFamily="2" charset="0"/>
                <a:hlinkClick r:id="rId2" action="ppaction://hlinksldjump"/>
              </a:rPr>
              <a:t>5</a:t>
            </a:r>
            <a:endParaRPr lang="en-US" sz="3600" dirty="0">
              <a:solidFill>
                <a:prstClr val="white"/>
              </a:solidFill>
              <a:latin typeface="FontAwesome" pitchFamily="2" charset="0"/>
            </a:endParaRPr>
          </a:p>
        </p:txBody>
      </p:sp>
      <p:grpSp>
        <p:nvGrpSpPr>
          <p:cNvPr id="15" name="Group 14">
            <a:extLst>
              <a:ext uri="{FF2B5EF4-FFF2-40B4-BE49-F238E27FC236}">
                <a16:creationId xmlns:a16="http://schemas.microsoft.com/office/drawing/2014/main" xmlns="" id="{C13F3F9B-05A3-44FA-9F28-C9EF87F8E73D}"/>
              </a:ext>
            </a:extLst>
          </p:cNvPr>
          <p:cNvGrpSpPr/>
          <p:nvPr/>
        </p:nvGrpSpPr>
        <p:grpSpPr>
          <a:xfrm>
            <a:off x="5243044" y="3273555"/>
            <a:ext cx="1529238" cy="1382027"/>
            <a:chOff x="1038692" y="2521527"/>
            <a:chExt cx="1619883" cy="1463946"/>
          </a:xfrm>
          <a:solidFill>
            <a:schemeClr val="accent4"/>
          </a:solidFill>
        </p:grpSpPr>
        <p:sp>
          <p:nvSpPr>
            <p:cNvPr id="16" name="Rectangle 15">
              <a:extLst>
                <a:ext uri="{FF2B5EF4-FFF2-40B4-BE49-F238E27FC236}">
                  <a16:creationId xmlns:a16="http://schemas.microsoft.com/office/drawing/2014/main" xmlns="" id="{35FE7013-4194-464C-9F2E-E7389BD837CB}"/>
                </a:ext>
              </a:extLst>
            </p:cNvPr>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600" dirty="0">
                  <a:solidFill>
                    <a:prstClr val="white"/>
                  </a:solidFill>
                  <a:latin typeface="FontAwesome" pitchFamily="2" charset="0"/>
                  <a:hlinkClick r:id="rId2" action="ppaction://hlinksldjump"/>
                </a:rPr>
                <a:t>4</a:t>
              </a:r>
              <a:endParaRPr lang="en-US" sz="3600" dirty="0">
                <a:solidFill>
                  <a:prstClr val="white"/>
                </a:solidFill>
                <a:latin typeface="FontAwesome" pitchFamily="2" charset="0"/>
              </a:endParaRPr>
            </a:p>
          </p:txBody>
        </p:sp>
        <p:sp>
          <p:nvSpPr>
            <p:cNvPr id="17" name="Rectangle 16">
              <a:extLst>
                <a:ext uri="{FF2B5EF4-FFF2-40B4-BE49-F238E27FC236}">
                  <a16:creationId xmlns:a16="http://schemas.microsoft.com/office/drawing/2014/main" xmlns="" id="{3777746A-E5D5-4926-B3A8-03F2F59EF19F}"/>
                </a:ext>
              </a:extLst>
            </p:cNvPr>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prstClr val="white"/>
                </a:solidFill>
                <a:latin typeface="Corbel"/>
              </a:endParaRPr>
            </a:p>
          </p:txBody>
        </p:sp>
      </p:grpSp>
      <p:grpSp>
        <p:nvGrpSpPr>
          <p:cNvPr id="18" name="Group 17">
            <a:extLst>
              <a:ext uri="{FF2B5EF4-FFF2-40B4-BE49-F238E27FC236}">
                <a16:creationId xmlns:a16="http://schemas.microsoft.com/office/drawing/2014/main" xmlns="" id="{0658E616-818C-4666-937F-64D05044AF6B}"/>
              </a:ext>
            </a:extLst>
          </p:cNvPr>
          <p:cNvGrpSpPr/>
          <p:nvPr/>
        </p:nvGrpSpPr>
        <p:grpSpPr>
          <a:xfrm>
            <a:off x="3760422" y="3273555"/>
            <a:ext cx="1529238" cy="1382027"/>
            <a:chOff x="1038692" y="2521527"/>
            <a:chExt cx="1619883" cy="1463946"/>
          </a:xfrm>
          <a:solidFill>
            <a:schemeClr val="accent4">
              <a:lumMod val="40000"/>
              <a:lumOff val="60000"/>
            </a:schemeClr>
          </a:solidFill>
        </p:grpSpPr>
        <p:sp>
          <p:nvSpPr>
            <p:cNvPr id="19" name="Rectangle 18">
              <a:extLst>
                <a:ext uri="{FF2B5EF4-FFF2-40B4-BE49-F238E27FC236}">
                  <a16:creationId xmlns:a16="http://schemas.microsoft.com/office/drawing/2014/main" xmlns="" id="{58DDD9EE-46E6-4D0C-B072-4E61EF52323C}"/>
                </a:ext>
              </a:extLst>
            </p:cNvPr>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600" dirty="0">
                  <a:solidFill>
                    <a:prstClr val="white"/>
                  </a:solidFill>
                  <a:latin typeface="FontAwesome" pitchFamily="2" charset="0"/>
                  <a:hlinkClick r:id="rId3" action="ppaction://hlinksldjump"/>
                </a:rPr>
                <a:t>3</a:t>
              </a:r>
              <a:endParaRPr lang="en-US" sz="3600" dirty="0">
                <a:solidFill>
                  <a:prstClr val="white"/>
                </a:solidFill>
                <a:latin typeface="FontAwesome" pitchFamily="2" charset="0"/>
              </a:endParaRPr>
            </a:p>
          </p:txBody>
        </p:sp>
        <p:sp>
          <p:nvSpPr>
            <p:cNvPr id="20" name="Rectangle 19">
              <a:extLst>
                <a:ext uri="{FF2B5EF4-FFF2-40B4-BE49-F238E27FC236}">
                  <a16:creationId xmlns:a16="http://schemas.microsoft.com/office/drawing/2014/main" xmlns="" id="{4075B67F-A182-4018-BF89-20E8526E71D1}"/>
                </a:ext>
              </a:extLst>
            </p:cNvPr>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prstClr val="white"/>
                </a:solidFill>
                <a:latin typeface="Corbel"/>
              </a:endParaRPr>
            </a:p>
          </p:txBody>
        </p:sp>
      </p:grpSp>
      <p:grpSp>
        <p:nvGrpSpPr>
          <p:cNvPr id="21" name="Group 20">
            <a:extLst>
              <a:ext uri="{FF2B5EF4-FFF2-40B4-BE49-F238E27FC236}">
                <a16:creationId xmlns:a16="http://schemas.microsoft.com/office/drawing/2014/main" xmlns="" id="{F2846905-3FF5-413A-BD97-20819A0458AC}"/>
              </a:ext>
            </a:extLst>
          </p:cNvPr>
          <p:cNvGrpSpPr/>
          <p:nvPr/>
        </p:nvGrpSpPr>
        <p:grpSpPr>
          <a:xfrm>
            <a:off x="2278105" y="3273555"/>
            <a:ext cx="1529238" cy="1382027"/>
            <a:chOff x="1038692" y="2521527"/>
            <a:chExt cx="1619883" cy="1463946"/>
          </a:xfrm>
          <a:solidFill>
            <a:schemeClr val="accent1">
              <a:lumMod val="20000"/>
              <a:lumOff val="80000"/>
            </a:schemeClr>
          </a:solidFill>
        </p:grpSpPr>
        <p:sp>
          <p:nvSpPr>
            <p:cNvPr id="22" name="Rectangle 21">
              <a:extLst>
                <a:ext uri="{FF2B5EF4-FFF2-40B4-BE49-F238E27FC236}">
                  <a16:creationId xmlns:a16="http://schemas.microsoft.com/office/drawing/2014/main" xmlns="" id="{EEB73EA4-8442-4611-A55A-D96CB364BDCF}"/>
                </a:ext>
              </a:extLst>
            </p:cNvPr>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US" sz="3600" dirty="0">
                  <a:solidFill>
                    <a:prstClr val="white"/>
                  </a:solidFill>
                  <a:latin typeface="FontAwesome" pitchFamily="2" charset="0"/>
                  <a:hlinkClick r:id="rId3" action="ppaction://hlinksldjump"/>
                </a:rPr>
                <a:t>2</a:t>
              </a:r>
              <a:endParaRPr lang="en-US" sz="3600" dirty="0">
                <a:solidFill>
                  <a:prstClr val="white"/>
                </a:solidFill>
                <a:latin typeface="FontAwesome" pitchFamily="2" charset="0"/>
              </a:endParaRPr>
            </a:p>
          </p:txBody>
        </p:sp>
        <p:sp>
          <p:nvSpPr>
            <p:cNvPr id="23" name="Rectangle 22">
              <a:extLst>
                <a:ext uri="{FF2B5EF4-FFF2-40B4-BE49-F238E27FC236}">
                  <a16:creationId xmlns:a16="http://schemas.microsoft.com/office/drawing/2014/main" xmlns="" id="{615CC019-BD6D-42C5-A9B7-6D5087FC3163}"/>
                </a:ext>
              </a:extLst>
            </p:cNvPr>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prstClr val="white"/>
                </a:solidFill>
                <a:latin typeface="Corbel"/>
              </a:endParaRPr>
            </a:p>
          </p:txBody>
        </p:sp>
      </p:grpSp>
      <p:grpSp>
        <p:nvGrpSpPr>
          <p:cNvPr id="24" name="Group 23">
            <a:extLst>
              <a:ext uri="{FF2B5EF4-FFF2-40B4-BE49-F238E27FC236}">
                <a16:creationId xmlns:a16="http://schemas.microsoft.com/office/drawing/2014/main" xmlns="" id="{3758D912-8AD1-4BA4-A1F1-E23317C70560}"/>
              </a:ext>
            </a:extLst>
          </p:cNvPr>
          <p:cNvGrpSpPr/>
          <p:nvPr/>
        </p:nvGrpSpPr>
        <p:grpSpPr>
          <a:xfrm>
            <a:off x="797195" y="3273555"/>
            <a:ext cx="1529238" cy="1382027"/>
            <a:chOff x="1038692" y="2521527"/>
            <a:chExt cx="1619883" cy="1463946"/>
          </a:xfrm>
          <a:solidFill>
            <a:schemeClr val="accent1"/>
          </a:solidFill>
        </p:grpSpPr>
        <p:sp>
          <p:nvSpPr>
            <p:cNvPr id="25" name="Rectangle 24">
              <a:extLst>
                <a:ext uri="{FF2B5EF4-FFF2-40B4-BE49-F238E27FC236}">
                  <a16:creationId xmlns:a16="http://schemas.microsoft.com/office/drawing/2014/main" xmlns="" id="{AE404CA3-70C0-4385-9579-AA20042BE50A}"/>
                </a:ext>
              </a:extLst>
            </p:cNvPr>
            <p:cNvSpPr/>
            <p:nvPr/>
          </p:nvSpPr>
          <p:spPr>
            <a:xfrm>
              <a:off x="1038692" y="2521527"/>
              <a:ext cx="1570473" cy="1463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en-AU" sz="3600" dirty="0">
                  <a:solidFill>
                    <a:prstClr val="white"/>
                  </a:solidFill>
                  <a:latin typeface="FontAwesome" pitchFamily="2" charset="0"/>
                  <a:hlinkClick r:id="rId4" action="ppaction://hlinksldjump"/>
                </a:rPr>
                <a:t>1</a:t>
              </a:r>
              <a:endParaRPr lang="en-US" sz="3600" dirty="0">
                <a:solidFill>
                  <a:prstClr val="white"/>
                </a:solidFill>
                <a:latin typeface="FontAwesome" pitchFamily="2" charset="0"/>
              </a:endParaRPr>
            </a:p>
          </p:txBody>
        </p:sp>
        <p:sp>
          <p:nvSpPr>
            <p:cNvPr id="26" name="Rectangle 25">
              <a:extLst>
                <a:ext uri="{FF2B5EF4-FFF2-40B4-BE49-F238E27FC236}">
                  <a16:creationId xmlns:a16="http://schemas.microsoft.com/office/drawing/2014/main" xmlns="" id="{2BAC0BD2-03D8-4730-97F5-A7344BA207FB}"/>
                </a:ext>
              </a:extLst>
            </p:cNvPr>
            <p:cNvSpPr/>
            <p:nvPr/>
          </p:nvSpPr>
          <p:spPr>
            <a:xfrm rot="2700000">
              <a:off x="2411397" y="3129911"/>
              <a:ext cx="247178" cy="2471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a:solidFill>
                  <a:prstClr val="white"/>
                </a:solidFill>
                <a:latin typeface="Corbel"/>
              </a:endParaRPr>
            </a:p>
          </p:txBody>
        </p:sp>
      </p:grpSp>
      <p:sp>
        <p:nvSpPr>
          <p:cNvPr id="28" name="Text Placeholder 32">
            <a:extLst>
              <a:ext uri="{FF2B5EF4-FFF2-40B4-BE49-F238E27FC236}">
                <a16:creationId xmlns:a16="http://schemas.microsoft.com/office/drawing/2014/main" xmlns="" id="{EFF8FD84-1426-4BCA-8BA3-B868D57D344B}"/>
              </a:ext>
            </a:extLst>
          </p:cNvPr>
          <p:cNvSpPr txBox="1">
            <a:spLocks/>
          </p:cNvSpPr>
          <p:nvPr/>
        </p:nvSpPr>
        <p:spPr bwMode="auto">
          <a:xfrm>
            <a:off x="452804" y="2092331"/>
            <a:ext cx="2460441" cy="66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514350" indent="-1714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857250" indent="-17145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2001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15430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0002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4574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29146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3718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rtl="0">
              <a:lnSpc>
                <a:spcPct val="130000"/>
              </a:lnSpc>
              <a:spcBef>
                <a:spcPts val="750"/>
              </a:spcBef>
              <a:buFont typeface="Arial" panose="020B0604020202020204" pitchFamily="34" charset="0"/>
              <a:buNone/>
              <a:defRPr/>
            </a:pPr>
            <a:r>
              <a:rPr lang="ar-SA" sz="1600" dirty="0">
                <a:solidFill>
                  <a:prstClr val="black"/>
                </a:solidFill>
                <a:latin typeface="Arial" panose="020B0604020202020204" pitchFamily="34" charset="0"/>
                <a:cs typeface="B Homa" panose="00000400000000000000" pitchFamily="2" charset="-78"/>
              </a:rPr>
              <a:t>شناسایی فهرستی از مولفه ها و متغیرهای </a:t>
            </a:r>
            <a:r>
              <a:rPr lang="ar-SA" sz="1600" dirty="0" smtClean="0">
                <a:solidFill>
                  <a:prstClr val="black"/>
                </a:solidFill>
                <a:latin typeface="Arial" panose="020B0604020202020204" pitchFamily="34" charset="0"/>
                <a:cs typeface="B Homa" panose="00000400000000000000" pitchFamily="2" charset="-78"/>
              </a:rPr>
              <a:t>آنها </a:t>
            </a:r>
            <a:r>
              <a:rPr lang="fa-IR" sz="1600" dirty="0" smtClean="0">
                <a:solidFill>
                  <a:prstClr val="black"/>
                </a:solidFill>
                <a:latin typeface="Arial" panose="020B0604020202020204" pitchFamily="34" charset="0"/>
                <a:cs typeface="B Homa" panose="00000400000000000000" pitchFamily="2" charset="-78"/>
              </a:rPr>
              <a:t>در </a:t>
            </a:r>
            <a:r>
              <a:rPr lang="ar-SA" sz="1600" dirty="0" smtClean="0">
                <a:solidFill>
                  <a:prstClr val="black"/>
                </a:solidFill>
                <a:latin typeface="Arial" panose="020B0604020202020204" pitchFamily="34" charset="0"/>
                <a:cs typeface="B Homa" panose="00000400000000000000" pitchFamily="2" charset="-78"/>
              </a:rPr>
              <a:t>ساختار </a:t>
            </a:r>
            <a:r>
              <a:rPr lang="ar-SA" sz="1600" dirty="0">
                <a:solidFill>
                  <a:prstClr val="black"/>
                </a:solidFill>
                <a:latin typeface="Arial" panose="020B0604020202020204" pitchFamily="34" charset="0"/>
                <a:cs typeface="B Homa" panose="00000400000000000000" pitchFamily="2" charset="-78"/>
              </a:rPr>
              <a:t>تحلیل</a:t>
            </a:r>
            <a:endParaRPr lang="en-US" altLang="ar-SA" sz="1600" dirty="0">
              <a:solidFill>
                <a:srgbClr val="656D78"/>
              </a:solidFill>
              <a:latin typeface="Source Sans Pro Light" pitchFamily="34" charset="0"/>
              <a:cs typeface="B Homa" panose="00000400000000000000" pitchFamily="2" charset="-78"/>
            </a:endParaRPr>
          </a:p>
        </p:txBody>
      </p:sp>
      <p:sp>
        <p:nvSpPr>
          <p:cNvPr id="31" name="Text Placeholder 32">
            <a:extLst>
              <a:ext uri="{FF2B5EF4-FFF2-40B4-BE49-F238E27FC236}">
                <a16:creationId xmlns:a16="http://schemas.microsoft.com/office/drawing/2014/main" xmlns="" id="{2902FE5D-EE53-4129-ACAA-89EF233169A1}"/>
              </a:ext>
            </a:extLst>
          </p:cNvPr>
          <p:cNvSpPr txBox="1">
            <a:spLocks/>
          </p:cNvSpPr>
          <p:nvPr/>
        </p:nvSpPr>
        <p:spPr bwMode="auto">
          <a:xfrm>
            <a:off x="3199855" y="1998458"/>
            <a:ext cx="2601912" cy="66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514350" indent="-1714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857250" indent="-17145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2001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15430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0002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4574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29146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3718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rtl="0">
              <a:lnSpc>
                <a:spcPct val="130000"/>
              </a:lnSpc>
              <a:spcBef>
                <a:spcPts val="750"/>
              </a:spcBef>
              <a:buFont typeface="Arial" panose="020B0604020202020204" pitchFamily="34" charset="0"/>
              <a:buNone/>
              <a:defRPr/>
            </a:pPr>
            <a:r>
              <a:rPr lang="ar-SA" sz="1600" dirty="0">
                <a:solidFill>
                  <a:prstClr val="black"/>
                </a:solidFill>
                <a:latin typeface="Arial" panose="020B0604020202020204" pitchFamily="34" charset="0"/>
                <a:cs typeface="B Homa" panose="00000400000000000000" pitchFamily="2" charset="-78"/>
              </a:rPr>
              <a:t>ارزیابی ماتریس تاثیر متقابل با محاسبه مجموعه راه حل های آن</a:t>
            </a:r>
            <a:endParaRPr lang="en-US" altLang="ar-SA" sz="1600" dirty="0">
              <a:solidFill>
                <a:prstClr val="black"/>
              </a:solidFill>
              <a:latin typeface="Arial" panose="020B0604020202020204" pitchFamily="34" charset="0"/>
              <a:cs typeface="B Homa" panose="00000400000000000000" pitchFamily="2" charset="-78"/>
            </a:endParaRPr>
          </a:p>
        </p:txBody>
      </p:sp>
      <p:sp>
        <p:nvSpPr>
          <p:cNvPr id="34" name="Text Placeholder 32">
            <a:extLst>
              <a:ext uri="{FF2B5EF4-FFF2-40B4-BE49-F238E27FC236}">
                <a16:creationId xmlns:a16="http://schemas.microsoft.com/office/drawing/2014/main" xmlns="" id="{79B64726-0C65-47E9-8B72-9BEBCC2D27F1}"/>
              </a:ext>
            </a:extLst>
          </p:cNvPr>
          <p:cNvSpPr txBox="1">
            <a:spLocks/>
          </p:cNvSpPr>
          <p:nvPr/>
        </p:nvSpPr>
        <p:spPr bwMode="auto">
          <a:xfrm>
            <a:off x="6550274" y="2333009"/>
            <a:ext cx="1844675" cy="4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514350" indent="-1714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857250" indent="-17145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2001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15430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0002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4574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29146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3718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rtl="0">
              <a:lnSpc>
                <a:spcPct val="130000"/>
              </a:lnSpc>
              <a:spcBef>
                <a:spcPts val="750"/>
              </a:spcBef>
              <a:buFont typeface="Arial" panose="020B0604020202020204" pitchFamily="34" charset="0"/>
              <a:buNone/>
              <a:defRPr/>
            </a:pPr>
            <a:r>
              <a:rPr lang="ar-SA" sz="1600" dirty="0">
                <a:solidFill>
                  <a:prstClr val="black"/>
                </a:solidFill>
                <a:latin typeface="Arial" panose="020B0604020202020204" pitchFamily="34" charset="0"/>
                <a:cs typeface="B Homa" panose="00000400000000000000" pitchFamily="2" charset="-78"/>
              </a:rPr>
              <a:t>ذخیره اطلاعات و نتایج</a:t>
            </a:r>
            <a:endParaRPr lang="en-US" altLang="ar-SA" sz="1600" dirty="0">
              <a:solidFill>
                <a:prstClr val="black"/>
              </a:solidFill>
              <a:latin typeface="Arial" panose="020B0604020202020204" pitchFamily="34" charset="0"/>
              <a:cs typeface="B Homa" panose="00000400000000000000" pitchFamily="2" charset="-78"/>
            </a:endParaRPr>
          </a:p>
        </p:txBody>
      </p:sp>
      <p:sp>
        <p:nvSpPr>
          <p:cNvPr id="40" name="Text Placeholder 32">
            <a:extLst>
              <a:ext uri="{FF2B5EF4-FFF2-40B4-BE49-F238E27FC236}">
                <a16:creationId xmlns:a16="http://schemas.microsoft.com/office/drawing/2014/main" xmlns="" id="{A7C77A8B-D029-4363-9622-BF56B0D9C49A}"/>
              </a:ext>
            </a:extLst>
          </p:cNvPr>
          <p:cNvSpPr txBox="1">
            <a:spLocks/>
          </p:cNvSpPr>
          <p:nvPr/>
        </p:nvSpPr>
        <p:spPr bwMode="auto">
          <a:xfrm>
            <a:off x="2074202" y="5358755"/>
            <a:ext cx="1846263" cy="66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514350" indent="-1714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857250" indent="-17145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2001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15430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0002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4574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29146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3718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rtl="0">
              <a:lnSpc>
                <a:spcPct val="130000"/>
              </a:lnSpc>
              <a:spcBef>
                <a:spcPts val="750"/>
              </a:spcBef>
              <a:buFont typeface="Arial" panose="020B0604020202020204" pitchFamily="34" charset="0"/>
              <a:buNone/>
              <a:defRPr/>
            </a:pPr>
            <a:r>
              <a:rPr lang="ar-SA" sz="1600" dirty="0">
                <a:solidFill>
                  <a:prstClr val="black"/>
                </a:solidFill>
                <a:latin typeface="Arial" panose="020B0604020202020204" pitchFamily="34" charset="0"/>
                <a:cs typeface="B Homa" panose="00000400000000000000" pitchFamily="2" charset="-78"/>
              </a:rPr>
              <a:t>وارد کردن داده های تاثیر متقابل به این ساختار</a:t>
            </a:r>
            <a:endParaRPr lang="en-US" altLang="ar-SA" sz="1600" dirty="0">
              <a:solidFill>
                <a:prstClr val="black"/>
              </a:solidFill>
              <a:latin typeface="Arial" panose="020B0604020202020204" pitchFamily="34" charset="0"/>
              <a:cs typeface="B Homa" panose="00000400000000000000" pitchFamily="2" charset="-78"/>
            </a:endParaRPr>
          </a:p>
        </p:txBody>
      </p:sp>
      <p:sp>
        <p:nvSpPr>
          <p:cNvPr id="43" name="Text Placeholder 32">
            <a:extLst>
              <a:ext uri="{FF2B5EF4-FFF2-40B4-BE49-F238E27FC236}">
                <a16:creationId xmlns:a16="http://schemas.microsoft.com/office/drawing/2014/main" xmlns="" id="{30F5C990-7761-4AD6-9E4D-83D67F459C37}"/>
              </a:ext>
            </a:extLst>
          </p:cNvPr>
          <p:cNvSpPr txBox="1">
            <a:spLocks/>
          </p:cNvSpPr>
          <p:nvPr/>
        </p:nvSpPr>
        <p:spPr bwMode="auto">
          <a:xfrm>
            <a:off x="4753387" y="5392061"/>
            <a:ext cx="2459707" cy="84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514350" indent="-171450" defTabSz="6858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857250" indent="-171450" defTabSz="6858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2001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1543050" indent="-171450" defTabSz="6858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0002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4574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29146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371850" indent="-171450" defTabSz="6858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rtl="0">
              <a:lnSpc>
                <a:spcPct val="130000"/>
              </a:lnSpc>
              <a:spcBef>
                <a:spcPts val="750"/>
              </a:spcBef>
              <a:buFont typeface="Arial" panose="020B0604020202020204" pitchFamily="34" charset="0"/>
              <a:buNone/>
              <a:defRPr/>
            </a:pPr>
            <a:r>
              <a:rPr lang="ar-SA" sz="1600" dirty="0">
                <a:solidFill>
                  <a:prstClr val="black"/>
                </a:solidFill>
                <a:latin typeface="Arial" panose="020B0604020202020204" pitchFamily="34" charset="0"/>
                <a:cs typeface="B Homa" panose="00000400000000000000" pitchFamily="2" charset="-78"/>
              </a:rPr>
              <a:t>اجرای ارزیابی های بیشتر در صورتی که برای اهداف این تحلیل مناسب باشد</a:t>
            </a:r>
            <a:endParaRPr lang="en-US" altLang="ar-SA" sz="1600" dirty="0">
              <a:solidFill>
                <a:prstClr val="black"/>
              </a:solidFill>
              <a:latin typeface="Arial" panose="020B0604020202020204" pitchFamily="34" charset="0"/>
              <a:cs typeface="B Homa" panose="00000400000000000000" pitchFamily="2" charset="-78"/>
            </a:endParaRPr>
          </a:p>
        </p:txBody>
      </p:sp>
      <p:cxnSp>
        <p:nvCxnSpPr>
          <p:cNvPr id="48" name="Straight Connector 47">
            <a:extLst>
              <a:ext uri="{FF2B5EF4-FFF2-40B4-BE49-F238E27FC236}">
                <a16:creationId xmlns:a16="http://schemas.microsoft.com/office/drawing/2014/main" xmlns="" id="{D06F29ED-2E71-49F4-A626-DC31EA317B1E}"/>
              </a:ext>
            </a:extLst>
          </p:cNvPr>
          <p:cNvCxnSpPr>
            <a:stCxn id="25" idx="0"/>
          </p:cNvCxnSpPr>
          <p:nvPr/>
        </p:nvCxnSpPr>
        <p:spPr>
          <a:xfrm flipV="1">
            <a:off x="1538536" y="2787800"/>
            <a:ext cx="0" cy="485775"/>
          </a:xfrm>
          <a:prstGeom prst="line">
            <a:avLst/>
          </a:prstGeom>
          <a:ln w="19050">
            <a:solidFill>
              <a:srgbClr val="D8DADD"/>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xmlns="" id="{3A5E715E-D8F4-4B81-98A8-938C57601D59}"/>
              </a:ext>
            </a:extLst>
          </p:cNvPr>
          <p:cNvCxnSpPr/>
          <p:nvPr/>
        </p:nvCxnSpPr>
        <p:spPr>
          <a:xfrm flipV="1">
            <a:off x="3014911" y="4656287"/>
            <a:ext cx="0" cy="485775"/>
          </a:xfrm>
          <a:prstGeom prst="line">
            <a:avLst/>
          </a:prstGeom>
          <a:ln w="19050">
            <a:solidFill>
              <a:srgbClr val="D8DADD"/>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xmlns="" id="{7C0664FD-8266-4D8C-BC51-51EFDBCA1094}"/>
              </a:ext>
            </a:extLst>
          </p:cNvPr>
          <p:cNvCxnSpPr/>
          <p:nvPr/>
        </p:nvCxnSpPr>
        <p:spPr>
          <a:xfrm flipV="1">
            <a:off x="4500811" y="2787800"/>
            <a:ext cx="0" cy="485775"/>
          </a:xfrm>
          <a:prstGeom prst="line">
            <a:avLst/>
          </a:prstGeom>
          <a:ln w="19050">
            <a:solidFill>
              <a:srgbClr val="D8DADD"/>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xmlns="" id="{5CCF7E48-641C-48F4-9BE4-FE21E90D488D}"/>
              </a:ext>
            </a:extLst>
          </p:cNvPr>
          <p:cNvCxnSpPr/>
          <p:nvPr/>
        </p:nvCxnSpPr>
        <p:spPr>
          <a:xfrm flipV="1">
            <a:off x="7472611" y="2784625"/>
            <a:ext cx="0" cy="485775"/>
          </a:xfrm>
          <a:prstGeom prst="line">
            <a:avLst/>
          </a:prstGeom>
          <a:ln w="19050">
            <a:solidFill>
              <a:srgbClr val="D8DADD"/>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xmlns="" id="{EA374861-A8DD-437A-8496-094231619B71}"/>
              </a:ext>
            </a:extLst>
          </p:cNvPr>
          <p:cNvCxnSpPr/>
          <p:nvPr/>
        </p:nvCxnSpPr>
        <p:spPr>
          <a:xfrm flipV="1">
            <a:off x="6007348" y="4649937"/>
            <a:ext cx="0" cy="485775"/>
          </a:xfrm>
          <a:prstGeom prst="line">
            <a:avLst/>
          </a:prstGeom>
          <a:ln w="19050">
            <a:solidFill>
              <a:srgbClr val="D8DADD"/>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5220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down)">
                                      <p:cBhvr>
                                        <p:cTn id="11" dur="500"/>
                                        <p:tgtEl>
                                          <p:spTgt spid="4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down)">
                                      <p:cBhvr>
                                        <p:cTn id="27" dur="500"/>
                                        <p:tgtEl>
                                          <p:spTgt spid="50"/>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up)">
                                      <p:cBhvr>
                                        <p:cTn id="35" dur="500"/>
                                        <p:tgtEl>
                                          <p:spTgt spid="5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96EBA3FC-9DBC-457F-B237-11AA8D583BFD}"/>
              </a:ext>
            </a:extLst>
          </p:cNvPr>
          <p:cNvSpPr/>
          <p:nvPr/>
        </p:nvSpPr>
        <p:spPr>
          <a:xfrm>
            <a:off x="300623" y="2462341"/>
            <a:ext cx="9582411" cy="3780522"/>
          </a:xfrm>
          <a:prstGeom prst="rect">
            <a:avLst/>
          </a:prstGeom>
        </p:spPr>
        <p:txBody>
          <a:bodyPr wrap="square">
            <a:spAutoFit/>
          </a:bodyPr>
          <a:lstStyle/>
          <a:p>
            <a:pPr>
              <a:lnSpc>
                <a:spcPct val="107000"/>
              </a:lnSpc>
              <a:defRPr/>
            </a:pPr>
            <a:r>
              <a:rPr lang="fa-IR" sz="2800" b="1" dirty="0">
                <a:solidFill>
                  <a:srgbClr val="FF0000"/>
                </a:solidFill>
                <a:latin typeface="Calibri" panose="020F0502020204030204" pitchFamily="34" charset="0"/>
                <a:ea typeface="Calibri" panose="020F0502020204030204" pitchFamily="34" charset="0"/>
                <a:cs typeface="B Homa" panose="00000400000000000000" pitchFamily="2" charset="-78"/>
              </a:rPr>
              <a:t>مرحله اول</a:t>
            </a:r>
            <a:r>
              <a:rPr lang="fa-IR" sz="2800" b="1" dirty="0">
                <a:solidFill>
                  <a:prstClr val="white"/>
                </a:solidFill>
                <a:latin typeface="Calibri" panose="020F0502020204030204" pitchFamily="34" charset="0"/>
                <a:ea typeface="Calibri" panose="020F0502020204030204" pitchFamily="34" charset="0"/>
                <a:cs typeface="B Homa" panose="00000400000000000000" pitchFamily="2" charset="-78"/>
              </a:rPr>
              <a:t>: </a:t>
            </a:r>
            <a:r>
              <a:rPr lang="fa-IR" sz="2800" dirty="0">
                <a:solidFill>
                  <a:prstClr val="white"/>
                </a:solidFill>
                <a:latin typeface="Calibri" panose="020F0502020204030204" pitchFamily="34" charset="0"/>
                <a:ea typeface="Calibri" panose="020F0502020204030204" pitchFamily="34" charset="0"/>
                <a:cs typeface="B Homa" panose="00000400000000000000" pitchFamily="2" charset="-78"/>
              </a:rPr>
              <a:t>در این مرحله </a:t>
            </a: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پنل خبرگان تشکیل می شود</a:t>
            </a: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a:t>
            </a:r>
            <a:r>
              <a:rPr lang="en-US" sz="2800" dirty="0">
                <a:solidFill>
                  <a:prstClr val="black"/>
                </a:solidFill>
                <a:latin typeface="Calibri" panose="020F0502020204030204" pitchFamily="34" charset="0"/>
                <a:ea typeface="Calibri" panose="020F0502020204030204" pitchFamily="34" charset="0"/>
                <a:cs typeface="B Homa" panose="00000400000000000000" pitchFamily="2" charset="-78"/>
              </a:rPr>
              <a:t>	</a:t>
            </a: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
            </a:r>
            <a:b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b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معمولا در پروژه های آینده پژوهی این پنل </a:t>
            </a:r>
            <a:r>
              <a:rPr lang="fa-IR" sz="2800" u="sng" dirty="0">
                <a:solidFill>
                  <a:prstClr val="black"/>
                </a:solidFill>
                <a:latin typeface="Calibri" panose="020F0502020204030204" pitchFamily="34" charset="0"/>
                <a:ea typeface="Calibri" panose="020F0502020204030204" pitchFamily="34" charset="0"/>
                <a:cs typeface="B Homa" panose="00000400000000000000" pitchFamily="2" charset="-78"/>
              </a:rPr>
              <a:t>بین 12 تا 20 عضو</a:t>
            </a: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 دارد که بسته به پروژه میتواند کمتر یا بیشتر از این تعداد نیز در نظرگرفته شود. تشخیص خبرگی افراد برای شرکت در پنل خود یک مسئله مهم است که به مواردی مانند تجربه افراد، سواد علمی آنها، میزان اثرگذاری آنها روی پروژه و غیره بستگی دارد.	</a:t>
            </a:r>
            <a:b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br>
            <a:endParaRPr lang="en-US" sz="2800" dirty="0">
              <a:solidFill>
                <a:prstClr val="black"/>
              </a:solidFill>
              <a:latin typeface="Calibri" panose="020F0502020204030204" pitchFamily="34" charset="0"/>
              <a:ea typeface="Calibri" panose="020F0502020204030204" pitchFamily="34" charset="0"/>
              <a:cs typeface="B Homa" panose="00000400000000000000" pitchFamily="2" charset="-78"/>
            </a:endParaRPr>
          </a:p>
          <a:p>
            <a:pPr algn="just">
              <a:lnSpc>
                <a:spcPct val="107000"/>
              </a:lnSpc>
              <a:defRPr/>
            </a:pPr>
            <a:endParaRPr lang="en-US" sz="2800" dirty="0">
              <a:solidFill>
                <a:prstClr val="black"/>
              </a:solidFill>
              <a:latin typeface="Calibri" panose="020F0502020204030204" pitchFamily="34" charset="0"/>
              <a:ea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4178404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2BE0F2B-6A69-49B0-B93A-7CDB97F452EA}"/>
              </a:ext>
            </a:extLst>
          </p:cNvPr>
          <p:cNvSpPr/>
          <p:nvPr/>
        </p:nvSpPr>
        <p:spPr>
          <a:xfrm>
            <a:off x="325677" y="1973709"/>
            <a:ext cx="9298715" cy="3141694"/>
          </a:xfrm>
          <a:prstGeom prst="rect">
            <a:avLst/>
          </a:prstGeom>
        </p:spPr>
        <p:txBody>
          <a:bodyPr wrap="square">
            <a:spAutoFit/>
          </a:bodyPr>
          <a:lstStyle/>
          <a:p>
            <a:pPr>
              <a:lnSpc>
                <a:spcPct val="107000"/>
              </a:lnSpc>
              <a:defRPr/>
            </a:pPr>
            <a:r>
              <a:rPr lang="fa-IR" sz="2800" b="1" dirty="0">
                <a:solidFill>
                  <a:srgbClr val="FF0000"/>
                </a:solidFill>
                <a:latin typeface="Calibri" panose="020F0502020204030204" pitchFamily="34" charset="0"/>
                <a:ea typeface="Calibri" panose="020F0502020204030204" pitchFamily="34" charset="0"/>
                <a:cs typeface="B Homa" panose="00000400000000000000" pitchFamily="2" charset="-78"/>
              </a:rPr>
              <a:t>مرحله دوم</a:t>
            </a:r>
            <a:r>
              <a:rPr lang="fa-IR" sz="2800" b="1" dirty="0">
                <a:solidFill>
                  <a:prstClr val="black"/>
                </a:solidFill>
                <a:latin typeface="Calibri" panose="020F0502020204030204" pitchFamily="34" charset="0"/>
                <a:ea typeface="Calibri" panose="020F0502020204030204" pitchFamily="34" charset="0"/>
                <a:cs typeface="B Homa" panose="00000400000000000000" pitchFamily="2" charset="-78"/>
              </a:rPr>
              <a:t>: </a:t>
            </a:r>
            <a:r>
              <a:rPr lang="fa-IR" sz="2800" dirty="0">
                <a:solidFill>
                  <a:prstClr val="black"/>
                </a:solidFill>
                <a:latin typeface="Calibri" panose="020F0502020204030204" pitchFamily="34" charset="0"/>
                <a:ea typeface="Calibri" panose="020F0502020204030204" pitchFamily="34" charset="0"/>
                <a:cs typeface="B Homa" panose="00000400000000000000" pitchFamily="2" charset="-78"/>
              </a:rPr>
              <a:t>بعد از دعوت از افراد به منظور شرکت در پنل و تشکیل اولین جلسه از پنل خبرگان ضمن تشریح کامل اهداف پروژه و هدف از تشکیل پنل خبرگان در راستای ایجاد جو مناسب همفکری، </a:t>
            </a:r>
            <a:r>
              <a:rPr lang="fa-IR" sz="2800" u="sng" dirty="0">
                <a:solidFill>
                  <a:prstClr val="black"/>
                </a:solidFill>
                <a:latin typeface="Calibri" panose="020F0502020204030204" pitchFamily="34" charset="0"/>
                <a:ea typeface="Calibri" panose="020F0502020204030204" pitchFamily="34" charset="0"/>
                <a:cs typeface="B Homa" panose="00000400000000000000" pitchFamily="2" charset="-78"/>
              </a:rPr>
              <a:t>از اعضا پنل خواسته می شود تا مهم ترین عوامل کلیدی مسئله مورد پژوهش را مشخص نمایند. به طور معمول در هرپروژه آینده پژوهی بین 10-20 عامل کلیدی شناسایی می شوند.	</a:t>
            </a:r>
            <a:r>
              <a:rPr lang="fa-IR" sz="2400" dirty="0">
                <a:solidFill>
                  <a:prstClr val="black"/>
                </a:solidFill>
                <a:latin typeface="Calibri" panose="020F0502020204030204" pitchFamily="34" charset="0"/>
                <a:ea typeface="Calibri" panose="020F0502020204030204" pitchFamily="34" charset="0"/>
                <a:cs typeface="B Homa" panose="00000400000000000000" pitchFamily="2" charset="-78"/>
              </a:rPr>
              <a:t/>
            </a:r>
            <a:br>
              <a:rPr lang="fa-IR" sz="2400" dirty="0">
                <a:solidFill>
                  <a:prstClr val="black"/>
                </a:solidFill>
                <a:latin typeface="Calibri" panose="020F0502020204030204" pitchFamily="34" charset="0"/>
                <a:ea typeface="Calibri" panose="020F0502020204030204" pitchFamily="34" charset="0"/>
                <a:cs typeface="B Homa" panose="00000400000000000000" pitchFamily="2" charset="-78"/>
              </a:rPr>
            </a:br>
            <a:endParaRPr lang="en-US" dirty="0">
              <a:solidFill>
                <a:prstClr val="black"/>
              </a:solidFill>
              <a:latin typeface="Calibri" panose="020F0502020204030204" pitchFamily="34" charset="0"/>
              <a:ea typeface="Calibri" panose="020F0502020204030204" pitchFamily="34" charset="0"/>
              <a:cs typeface="B Homa" panose="00000400000000000000" pitchFamily="2" charset="-78"/>
            </a:endParaRPr>
          </a:p>
        </p:txBody>
      </p:sp>
      <p:sp>
        <p:nvSpPr>
          <p:cNvPr id="5" name="Rectangle 4">
            <a:extLst>
              <a:ext uri="{FF2B5EF4-FFF2-40B4-BE49-F238E27FC236}">
                <a16:creationId xmlns:a16="http://schemas.microsoft.com/office/drawing/2014/main" xmlns="" id="{89D09A33-E760-4E3F-AEA0-81281536563A}"/>
              </a:ext>
            </a:extLst>
          </p:cNvPr>
          <p:cNvSpPr/>
          <p:nvPr/>
        </p:nvSpPr>
        <p:spPr>
          <a:xfrm>
            <a:off x="488515" y="4953762"/>
            <a:ext cx="9135877" cy="1756828"/>
          </a:xfrm>
          <a:prstGeom prst="rect">
            <a:avLst/>
          </a:prstGeom>
        </p:spPr>
        <p:txBody>
          <a:bodyPr wrap="square">
            <a:spAutoFit/>
          </a:bodyPr>
          <a:lstStyle/>
          <a:p>
            <a:pPr algn="just">
              <a:lnSpc>
                <a:spcPct val="107000"/>
              </a:lnSpc>
              <a:defRPr/>
            </a:pPr>
            <a:r>
              <a:rPr lang="fa-IR" sz="2800" dirty="0">
                <a:solidFill>
                  <a:srgbClr val="FF0000"/>
                </a:solidFill>
                <a:latin typeface="Calibri" panose="020F0502020204030204" pitchFamily="34" charset="0"/>
                <a:cs typeface="B Homa" panose="00000400000000000000" pitchFamily="2" charset="-78"/>
              </a:rPr>
              <a:t>مرحله سوم</a:t>
            </a:r>
            <a:r>
              <a:rPr lang="fa-IR" sz="2800" dirty="0">
                <a:solidFill>
                  <a:prstClr val="black"/>
                </a:solidFill>
                <a:latin typeface="Calibri" panose="020F0502020204030204" pitchFamily="34" charset="0"/>
                <a:cs typeface="B Homa" panose="00000400000000000000" pitchFamily="2" charset="-78"/>
              </a:rPr>
              <a:t>:  پس از شناسایی عوامل کلیدی از اعضای پنل خواسته می شود تا وضعیت های احتمالی پیش روی هرعامل کلیدی را در قالب عبارات کلامی مشخص کنند</a:t>
            </a:r>
            <a:r>
              <a:rPr lang="fa-IR" sz="2400" dirty="0">
                <a:solidFill>
                  <a:prstClr val="black"/>
                </a:solidFill>
                <a:latin typeface="Calibri" panose="020F0502020204030204" pitchFamily="34" charset="0"/>
                <a:cs typeface="B Homa" panose="00000400000000000000" pitchFamily="2" charset="-78"/>
              </a:rPr>
              <a:t>. </a:t>
            </a:r>
            <a:endParaRPr lang="en-US" sz="2400" dirty="0">
              <a:solidFill>
                <a:prstClr val="black"/>
              </a:solidFill>
              <a:latin typeface="Calibri" panose="020F0502020204030204" pitchFamily="34" charset="0"/>
              <a:cs typeface="B Homa" panose="00000400000000000000" pitchFamily="2" charset="-78"/>
            </a:endParaRPr>
          </a:p>
          <a:p>
            <a:pPr algn="just">
              <a:lnSpc>
                <a:spcPct val="107000"/>
              </a:lnSpc>
              <a:defRPr/>
            </a:pPr>
            <a:r>
              <a:rPr lang="fa-IR" dirty="0">
                <a:solidFill>
                  <a:prstClr val="black"/>
                </a:solidFill>
                <a:latin typeface="Calibri" panose="020F0502020204030204" pitchFamily="34" charset="0"/>
                <a:ea typeface="Calibri" panose="020F0502020204030204" pitchFamily="34" charset="0"/>
                <a:cs typeface="B Nazanin" panose="00000400000000000000" pitchFamily="2" charset="-78"/>
              </a:rPr>
              <a:t> </a:t>
            </a:r>
            <a:endParaRPr lang="en-US" sz="1400" dirty="0">
              <a:solidFill>
                <a:prstClr val="black"/>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6850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73B9C916-0C0A-475E-92FC-B4AD61760340}"/>
              </a:ext>
            </a:extLst>
          </p:cNvPr>
          <p:cNvSpPr/>
          <p:nvPr/>
        </p:nvSpPr>
        <p:spPr>
          <a:xfrm>
            <a:off x="225469" y="1869810"/>
            <a:ext cx="9389892" cy="4241546"/>
          </a:xfrm>
          <a:prstGeom prst="rect">
            <a:avLst/>
          </a:prstGeom>
        </p:spPr>
        <p:txBody>
          <a:bodyPr wrap="square">
            <a:spAutoFit/>
          </a:bodyPr>
          <a:lstStyle/>
          <a:p>
            <a:pPr>
              <a:lnSpc>
                <a:spcPct val="107000"/>
              </a:lnSpc>
              <a:defRPr/>
            </a:pPr>
            <a:r>
              <a:rPr lang="fa-IR" sz="2800" dirty="0">
                <a:solidFill>
                  <a:srgbClr val="FF0000"/>
                </a:solidFill>
                <a:latin typeface="Calibri" panose="020F0502020204030204" pitchFamily="34" charset="0"/>
                <a:cs typeface="B Homa" panose="00000400000000000000" pitchFamily="2" charset="-78"/>
              </a:rPr>
              <a:t>مرحله چهارم</a:t>
            </a:r>
            <a:r>
              <a:rPr lang="fa-IR" sz="2800" dirty="0">
                <a:solidFill>
                  <a:prstClr val="black"/>
                </a:solidFill>
                <a:latin typeface="Calibri" panose="020F0502020204030204" pitchFamily="34" charset="0"/>
                <a:cs typeface="B Homa" panose="00000400000000000000" pitchFamily="2" charset="-78"/>
              </a:rPr>
              <a:t>:  از اعضای پنل خواسته می شود تا اثر وقوع وضعیت احتمالی</a:t>
            </a:r>
            <a:r>
              <a:rPr lang="en-US" sz="2800" dirty="0">
                <a:solidFill>
                  <a:prstClr val="black"/>
                </a:solidFill>
                <a:latin typeface="Calibri" panose="020F0502020204030204" pitchFamily="34" charset="0"/>
                <a:cs typeface="B Homa" panose="00000400000000000000" pitchFamily="2" charset="-78"/>
              </a:rPr>
              <a:t>x</a:t>
            </a:r>
            <a:r>
              <a:rPr lang="fa-IR" sz="2800" dirty="0">
                <a:solidFill>
                  <a:prstClr val="black"/>
                </a:solidFill>
                <a:latin typeface="Calibri" panose="020F0502020204030204" pitchFamily="34" charset="0"/>
                <a:cs typeface="B Homa" panose="00000400000000000000" pitchFamily="2" charset="-78"/>
              </a:rPr>
              <a:t> از عامل کلیدی </a:t>
            </a:r>
            <a:r>
              <a:rPr lang="en-US" sz="2800" dirty="0">
                <a:solidFill>
                  <a:prstClr val="black"/>
                </a:solidFill>
                <a:latin typeface="Calibri" panose="020F0502020204030204" pitchFamily="34" charset="0"/>
                <a:cs typeface="B Homa" panose="00000400000000000000" pitchFamily="2" charset="-78"/>
              </a:rPr>
              <a:t>X</a:t>
            </a:r>
            <a:r>
              <a:rPr lang="fa-IR" sz="2800" dirty="0">
                <a:solidFill>
                  <a:prstClr val="black"/>
                </a:solidFill>
                <a:latin typeface="Calibri" panose="020F0502020204030204" pitchFamily="34" charset="0"/>
                <a:cs typeface="B Homa" panose="00000400000000000000" pitchFamily="2" charset="-78"/>
              </a:rPr>
              <a:t> را برروی وضعیت احتمالی </a:t>
            </a:r>
            <a:r>
              <a:rPr lang="en-US" sz="2800" dirty="0">
                <a:solidFill>
                  <a:prstClr val="black"/>
                </a:solidFill>
                <a:latin typeface="Calibri" panose="020F0502020204030204" pitchFamily="34" charset="0"/>
                <a:cs typeface="B Homa" panose="00000400000000000000" pitchFamily="2" charset="-78"/>
              </a:rPr>
              <a:t>y</a:t>
            </a:r>
            <a:r>
              <a:rPr lang="fa-IR" sz="2800" dirty="0">
                <a:solidFill>
                  <a:prstClr val="black"/>
                </a:solidFill>
                <a:latin typeface="Calibri" panose="020F0502020204030204" pitchFamily="34" charset="0"/>
                <a:cs typeface="B Homa" panose="00000400000000000000" pitchFamily="2" charset="-78"/>
              </a:rPr>
              <a:t> از عامل کلیدی </a:t>
            </a:r>
            <a:r>
              <a:rPr lang="en-US" sz="2800" dirty="0">
                <a:solidFill>
                  <a:prstClr val="black"/>
                </a:solidFill>
                <a:latin typeface="Calibri" panose="020F0502020204030204" pitchFamily="34" charset="0"/>
                <a:cs typeface="B Homa" panose="00000400000000000000" pitchFamily="2" charset="-78"/>
              </a:rPr>
              <a:t>Y</a:t>
            </a:r>
            <a:r>
              <a:rPr lang="fa-IR" sz="2800" dirty="0">
                <a:solidFill>
                  <a:prstClr val="black"/>
                </a:solidFill>
                <a:latin typeface="Calibri" panose="020F0502020204030204" pitchFamily="34" charset="0"/>
                <a:cs typeface="B Homa" panose="00000400000000000000" pitchFamily="2" charset="-78"/>
              </a:rPr>
              <a:t> به صورت کلامی بیان کنند.	</a:t>
            </a:r>
            <a:br>
              <a:rPr lang="fa-IR" sz="2800" dirty="0">
                <a:solidFill>
                  <a:prstClr val="black"/>
                </a:solidFill>
                <a:latin typeface="Calibri" panose="020F0502020204030204" pitchFamily="34" charset="0"/>
                <a:cs typeface="B Homa" panose="00000400000000000000" pitchFamily="2" charset="-78"/>
              </a:rPr>
            </a:br>
            <a:r>
              <a:rPr lang="fa-IR" sz="2800" dirty="0">
                <a:solidFill>
                  <a:prstClr val="black"/>
                </a:solidFill>
                <a:latin typeface="Calibri" panose="020F0502020204030204" pitchFamily="34" charset="0"/>
                <a:cs typeface="B Homa" panose="00000400000000000000" pitchFamily="2" charset="-78"/>
              </a:rPr>
              <a:t>این اثر میتواند از اثر خیلی زیاد تا اثر بسیارناچیز در یک طیف قرار بگیرد.</a:t>
            </a:r>
          </a:p>
          <a:p>
            <a:pPr>
              <a:lnSpc>
                <a:spcPct val="107000"/>
              </a:lnSpc>
              <a:defRPr/>
            </a:pPr>
            <a:endParaRPr lang="en-US" sz="2800" dirty="0">
              <a:solidFill>
                <a:prstClr val="black"/>
              </a:solidFill>
              <a:latin typeface="Calibri" panose="020F0502020204030204" pitchFamily="34" charset="0"/>
              <a:cs typeface="B Homa" panose="00000400000000000000" pitchFamily="2" charset="-78"/>
            </a:endParaRPr>
          </a:p>
          <a:p>
            <a:pPr>
              <a:lnSpc>
                <a:spcPct val="107000"/>
              </a:lnSpc>
              <a:defRPr/>
            </a:pPr>
            <a:r>
              <a:rPr lang="fa-IR" sz="2800" dirty="0">
                <a:solidFill>
                  <a:prstClr val="black"/>
                </a:solidFill>
                <a:latin typeface="Calibri" panose="020F0502020204030204" pitchFamily="34" charset="0"/>
                <a:cs typeface="B Homa" panose="00000400000000000000" pitchFamily="2" charset="-78"/>
              </a:rPr>
              <a:t> </a:t>
            </a:r>
            <a:endParaRPr lang="en-US" sz="2800" dirty="0">
              <a:solidFill>
                <a:prstClr val="black"/>
              </a:solidFill>
              <a:latin typeface="Calibri" panose="020F0502020204030204" pitchFamily="34" charset="0"/>
              <a:cs typeface="B Homa" panose="00000400000000000000" pitchFamily="2" charset="-78"/>
            </a:endParaRPr>
          </a:p>
          <a:p>
            <a:pPr>
              <a:lnSpc>
                <a:spcPct val="107000"/>
              </a:lnSpc>
              <a:defRPr/>
            </a:pPr>
            <a:r>
              <a:rPr lang="fa-IR" sz="2800" dirty="0">
                <a:solidFill>
                  <a:srgbClr val="FF0000"/>
                </a:solidFill>
                <a:latin typeface="Calibri" panose="020F0502020204030204" pitchFamily="34" charset="0"/>
                <a:cs typeface="B Homa" panose="00000400000000000000" pitchFamily="2" charset="-78"/>
              </a:rPr>
              <a:t>مرحله پنجم</a:t>
            </a:r>
            <a:r>
              <a:rPr lang="fa-IR" sz="2800" dirty="0">
                <a:solidFill>
                  <a:prstClr val="black"/>
                </a:solidFill>
                <a:latin typeface="Calibri" panose="020F0502020204030204" pitchFamily="34" charset="0"/>
                <a:cs typeface="B Homa" panose="00000400000000000000" pitchFamily="2" charset="-78"/>
              </a:rPr>
              <a:t>: درنهایت اثرات شناخته شده در مرحله قبل برروی یک طیف عددی از 3 تا 3- قرارگرفته و وارد ماتریس می شوند و در نهایت این ماتریس به نرم افزار داده شده و خروجی های نرم افزار تحلیل میشوند. </a:t>
            </a:r>
            <a:endParaRPr lang="en-US" sz="2800" dirty="0">
              <a:solidFill>
                <a:prstClr val="black"/>
              </a:solidFill>
              <a:latin typeface="Calibri" panose="020F0502020204030204" pitchFamily="34" charset="0"/>
              <a:cs typeface="B Homa" panose="00000400000000000000" pitchFamily="2" charset="-78"/>
            </a:endParaRPr>
          </a:p>
        </p:txBody>
      </p:sp>
    </p:spTree>
    <p:extLst>
      <p:ext uri="{BB962C8B-B14F-4D97-AF65-F5344CB8AC3E}">
        <p14:creationId xmlns:p14="http://schemas.microsoft.com/office/powerpoint/2010/main" val="607858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1012</Words>
  <Application>Microsoft Office PowerPoint</Application>
  <PresentationFormat>Widescreen</PresentationFormat>
  <Paragraphs>73</Paragraphs>
  <Slides>14</Slides>
  <Notes>4</Notes>
  <HiddenSlides>0</HiddenSlides>
  <MMClips>0</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14</vt:i4>
      </vt:variant>
    </vt:vector>
  </HeadingPairs>
  <TitlesOfParts>
    <vt:vector size="35" baseType="lpstr">
      <vt:lpstr>2  Homa</vt:lpstr>
      <vt:lpstr>256 Bytes</vt:lpstr>
      <vt:lpstr>Algerian</vt:lpstr>
      <vt:lpstr>Arial</vt:lpstr>
      <vt:lpstr>B Homa</vt:lpstr>
      <vt:lpstr>B Nazanin</vt:lpstr>
      <vt:lpstr>B Titr</vt:lpstr>
      <vt:lpstr>Butch</vt:lpstr>
      <vt:lpstr>Calibri</vt:lpstr>
      <vt:lpstr>Calibri Light</vt:lpstr>
      <vt:lpstr>Corbel</vt:lpstr>
      <vt:lpstr>FontAwesome</vt:lpstr>
      <vt:lpstr>Gill Sans</vt:lpstr>
      <vt:lpstr>Montserrat</vt:lpstr>
      <vt:lpstr>Source Sans Pro Light</vt:lpstr>
      <vt:lpstr>Tahoma</vt:lpstr>
      <vt:lpstr>Times New Roman</vt:lpstr>
      <vt:lpstr>Trebuchet MS</vt:lpstr>
      <vt:lpstr>Wingdings 3</vt:lpstr>
      <vt:lpstr>Office Theme</vt:lpstr>
      <vt:lpstr>Facet</vt:lpstr>
      <vt:lpstr>مدل های برنامه ریزی راهبردی-بررسی نرم افزار سناریو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مدل های برنامه ریزی راهبردی-بررسی نرم افزار سناریو</dc:title>
  <dc:creator>Mohammad</dc:creator>
  <cp:lastModifiedBy>Mohammad</cp:lastModifiedBy>
  <cp:revision>1</cp:revision>
  <dcterms:created xsi:type="dcterms:W3CDTF">2021-03-03T08:14:36Z</dcterms:created>
  <dcterms:modified xsi:type="dcterms:W3CDTF">2021-03-03T08:17:17Z</dcterms:modified>
</cp:coreProperties>
</file>